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5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3399FF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E26209-35D0-481D-AA43-EFFC9E4E8CD4}" type="datetimeFigureOut">
              <a:rPr lang="it-IT" smtClean="0"/>
              <a:t>30/05/2014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FB3990-8A8E-46BC-8349-2419CDCA6DFE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1179728">
            <a:off x="4752128" y="661098"/>
            <a:ext cx="4089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Albo on </a:t>
            </a:r>
            <a:r>
              <a:rPr lang="it-IT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line</a:t>
            </a:r>
            <a:endParaRPr lang="it-I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 rot="19889196">
            <a:off x="460663" y="2049932"/>
            <a:ext cx="58304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solidFill>
                  <a:srgbClr val="33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Amministrazione</a:t>
            </a:r>
          </a:p>
          <a:p>
            <a:pPr algn="ctr"/>
            <a:r>
              <a:rPr lang="it-IT" sz="5400" b="1" dirty="0" smtClean="0">
                <a:ln w="11430"/>
                <a:solidFill>
                  <a:srgbClr val="33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trasparente</a:t>
            </a:r>
            <a:endParaRPr lang="it-IT" sz="5400" b="1" cap="none" spc="0" dirty="0">
              <a:ln w="11430"/>
              <a:solidFill>
                <a:srgbClr val="3399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 rot="20929466">
            <a:off x="936206" y="4702805"/>
            <a:ext cx="81147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rgbClr val="99FF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Codice amministrazione</a:t>
            </a:r>
          </a:p>
          <a:p>
            <a:pPr algn="ctr"/>
            <a:r>
              <a:rPr lang="it-IT" sz="5400" b="1" cap="none" spc="0" dirty="0" smtClean="0">
                <a:ln w="11430"/>
                <a:solidFill>
                  <a:srgbClr val="99FF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digitale</a:t>
            </a:r>
            <a:endParaRPr lang="it-IT" sz="5400" b="1" cap="none" spc="0" dirty="0">
              <a:ln w="11430"/>
              <a:solidFill>
                <a:srgbClr val="99FF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3318" name="Picture 6" descr="http://www.stampantieplotter.com/wp-content/uploads/2012/05/Punto_Interrogat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628800"/>
            <a:ext cx="2552700" cy="2876551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 rot="1138225">
            <a:off x="858354" y="4044944"/>
            <a:ext cx="7044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Fattura elettronica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 rot="717107">
            <a:off x="810938" y="499525"/>
            <a:ext cx="50079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Conservazione</a:t>
            </a:r>
          </a:p>
          <a:p>
            <a:pPr algn="ctr"/>
            <a:r>
              <a:rPr lang="it-IT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sostitutiva</a:t>
            </a:r>
            <a:endParaRPr lang="it-IT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Legge 69/2009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Istituzione dell’Albo on </a:t>
            </a:r>
            <a:r>
              <a:rPr lang="it-IT" b="1" dirty="0" err="1" smtClean="0"/>
              <a:t>line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Tale </a:t>
            </a:r>
            <a:r>
              <a:rPr lang="it-IT" dirty="0" smtClean="0"/>
              <a:t>norma sancisce </a:t>
            </a:r>
            <a:r>
              <a:rPr lang="it-IT" dirty="0" smtClean="0"/>
              <a:t>il passaggio da </a:t>
            </a:r>
            <a:r>
              <a:rPr lang="it-IT" dirty="0" smtClean="0"/>
              <a:t>un</a:t>
            </a:r>
          </a:p>
          <a:p>
            <a:pPr>
              <a:buNone/>
            </a:pPr>
            <a:r>
              <a:rPr lang="it-IT" dirty="0" smtClean="0"/>
              <a:t>regime </a:t>
            </a:r>
            <a:r>
              <a:rPr lang="it-IT" dirty="0" smtClean="0"/>
              <a:t>di pubblicità legale </a:t>
            </a:r>
            <a:r>
              <a:rPr lang="it-IT" dirty="0" smtClean="0"/>
              <a:t>mediante</a:t>
            </a:r>
          </a:p>
          <a:p>
            <a:pPr>
              <a:buNone/>
            </a:pPr>
            <a:r>
              <a:rPr lang="it-IT" dirty="0" smtClean="0"/>
              <a:t>affissione </a:t>
            </a:r>
            <a:r>
              <a:rPr lang="it-IT" dirty="0" smtClean="0"/>
              <a:t>degli atti in un luogo fisico </a:t>
            </a:r>
            <a:r>
              <a:rPr lang="it-IT" dirty="0" smtClean="0"/>
              <a:t>ad uno</a:t>
            </a:r>
          </a:p>
          <a:p>
            <a:pPr>
              <a:buNone/>
            </a:pPr>
            <a:r>
              <a:rPr lang="it-IT" dirty="0" smtClean="0"/>
              <a:t>virtuale </a:t>
            </a:r>
            <a:r>
              <a:rPr lang="it-IT" dirty="0" smtClean="0"/>
              <a:t>(il sito istituzionale).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D.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Lgs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. n. 33/2013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Il </a:t>
            </a:r>
            <a:r>
              <a:rPr lang="it-IT" dirty="0" smtClean="0"/>
              <a:t>legislatore è da ultimo intervenuto </a:t>
            </a:r>
            <a:r>
              <a:rPr lang="it-IT" dirty="0" smtClean="0"/>
              <a:t>con</a:t>
            </a:r>
          </a:p>
          <a:p>
            <a:pPr>
              <a:buNone/>
            </a:pPr>
            <a:r>
              <a:rPr lang="it-IT" dirty="0" smtClean="0"/>
              <a:t>l’adozione </a:t>
            </a:r>
            <a:r>
              <a:rPr lang="it-IT" dirty="0" smtClean="0"/>
              <a:t>del Decreto Legislativo n.</a:t>
            </a:r>
          </a:p>
          <a:p>
            <a:pPr>
              <a:buNone/>
            </a:pPr>
            <a:r>
              <a:rPr lang="it-IT" dirty="0" smtClean="0"/>
              <a:t>33/2013 </a:t>
            </a:r>
            <a:r>
              <a:rPr lang="it-IT" dirty="0" smtClean="0"/>
              <a:t>al fine di </a:t>
            </a:r>
            <a:r>
              <a:rPr lang="it-IT" dirty="0" smtClean="0">
                <a:solidFill>
                  <a:srgbClr val="FF66FF"/>
                </a:solidFill>
              </a:rPr>
              <a:t>riordinare e </a:t>
            </a:r>
            <a:r>
              <a:rPr lang="it-IT" dirty="0" smtClean="0">
                <a:solidFill>
                  <a:srgbClr val="FF66FF"/>
                </a:solidFill>
              </a:rPr>
              <a:t>sistematizzare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gli </a:t>
            </a:r>
            <a:r>
              <a:rPr lang="it-IT" dirty="0" smtClean="0">
                <a:solidFill>
                  <a:srgbClr val="FF66FF"/>
                </a:solidFill>
              </a:rPr>
              <a:t>obblighi di pubblicazione on-line</a:t>
            </a:r>
            <a:r>
              <a:rPr lang="it-IT" dirty="0" smtClean="0"/>
              <a:t>. Il </a:t>
            </a:r>
            <a:r>
              <a:rPr lang="it-IT" dirty="0" smtClean="0"/>
              <a:t>Decreto,</a:t>
            </a:r>
          </a:p>
          <a:p>
            <a:pPr>
              <a:buNone/>
            </a:pPr>
            <a:r>
              <a:rPr lang="it-IT" dirty="0" smtClean="0"/>
              <a:t>inoltre</a:t>
            </a:r>
            <a:r>
              <a:rPr lang="it-IT" dirty="0" smtClean="0"/>
              <a:t>, inserisce ulteriori obblighi anche </a:t>
            </a:r>
            <a:r>
              <a:rPr lang="it-IT" dirty="0" smtClean="0"/>
              <a:t>con</a:t>
            </a:r>
          </a:p>
          <a:p>
            <a:pPr>
              <a:buNone/>
            </a:pPr>
            <a:r>
              <a:rPr lang="it-IT" dirty="0" smtClean="0"/>
              <a:t>riferimento </a:t>
            </a:r>
            <a:r>
              <a:rPr lang="it-IT" dirty="0" smtClean="0"/>
              <a:t>all’individuazione di </a:t>
            </a:r>
            <a:r>
              <a:rPr lang="it-IT" dirty="0" smtClean="0"/>
              <a:t>un</a:t>
            </a:r>
          </a:p>
          <a:p>
            <a:pPr>
              <a:buNone/>
            </a:pPr>
            <a:r>
              <a:rPr lang="it-IT" dirty="0" smtClean="0"/>
              <a:t>Responsabile </a:t>
            </a:r>
            <a:r>
              <a:rPr lang="it-IT" dirty="0" smtClean="0"/>
              <a:t>per la Trasparenza e </a:t>
            </a:r>
            <a:r>
              <a:rPr lang="it-IT" dirty="0" smtClean="0"/>
              <a:t>alla</a:t>
            </a:r>
          </a:p>
          <a:p>
            <a:pPr>
              <a:buNone/>
            </a:pPr>
            <a:r>
              <a:rPr lang="it-IT" dirty="0" smtClean="0"/>
              <a:t>predisposizione </a:t>
            </a:r>
            <a:r>
              <a:rPr lang="it-IT" dirty="0" smtClean="0"/>
              <a:t>di un Programma </a:t>
            </a:r>
            <a:r>
              <a:rPr lang="it-IT" dirty="0" smtClean="0"/>
              <a:t>triennale</a:t>
            </a:r>
          </a:p>
          <a:p>
            <a:pPr>
              <a:buNone/>
            </a:pPr>
            <a:r>
              <a:rPr lang="it-IT" dirty="0" smtClean="0"/>
              <a:t>per </a:t>
            </a:r>
            <a:r>
              <a:rPr lang="it-IT" dirty="0" smtClean="0"/>
              <a:t>la Trasparenza (tutti applicabili anche </a:t>
            </a:r>
            <a:r>
              <a:rPr lang="it-IT" dirty="0" smtClean="0"/>
              <a:t>alle</a:t>
            </a:r>
          </a:p>
          <a:p>
            <a:pPr>
              <a:buNone/>
            </a:pPr>
            <a:r>
              <a:rPr lang="it-IT" dirty="0" smtClean="0"/>
              <a:t>scuole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PUBBLICITA’ LEGALE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(Albo scuola)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Il sostantivo </a:t>
            </a:r>
            <a:r>
              <a:rPr lang="it-IT" b="1" dirty="0" smtClean="0"/>
              <a:t>“</a:t>
            </a:r>
            <a:r>
              <a:rPr lang="it-IT" b="1" i="1" dirty="0" smtClean="0"/>
              <a:t>albo</a:t>
            </a:r>
            <a:r>
              <a:rPr lang="it-IT" b="1" dirty="0" smtClean="0"/>
              <a:t>”</a:t>
            </a:r>
            <a:r>
              <a:rPr lang="it-IT" dirty="0" smtClean="0"/>
              <a:t> venne usato </a:t>
            </a:r>
            <a:r>
              <a:rPr lang="it-IT" dirty="0" smtClean="0"/>
              <a:t>dai</a:t>
            </a:r>
          </a:p>
          <a:p>
            <a:pPr>
              <a:buNone/>
            </a:pPr>
            <a:r>
              <a:rPr lang="it-IT" dirty="0" smtClean="0"/>
              <a:t>romani </a:t>
            </a:r>
            <a:r>
              <a:rPr lang="it-IT" dirty="0" smtClean="0"/>
              <a:t>per indicare uno spazio di </a:t>
            </a:r>
            <a:r>
              <a:rPr lang="it-IT" dirty="0" smtClean="0"/>
              <a:t>muro</a:t>
            </a:r>
          </a:p>
          <a:p>
            <a:pPr>
              <a:buNone/>
            </a:pPr>
            <a:r>
              <a:rPr lang="it-IT" dirty="0" smtClean="0"/>
              <a:t>d’un </a:t>
            </a:r>
            <a:r>
              <a:rPr lang="it-IT" dirty="0" smtClean="0"/>
              <a:t>edificio, a cui si fosse data una mano </a:t>
            </a:r>
            <a:r>
              <a:rPr lang="it-IT" dirty="0" smtClean="0"/>
              <a:t>di</a:t>
            </a:r>
          </a:p>
          <a:p>
            <a:pPr>
              <a:buNone/>
            </a:pPr>
            <a:r>
              <a:rPr lang="it-IT" dirty="0" smtClean="0"/>
              <a:t>calce </a:t>
            </a:r>
            <a:r>
              <a:rPr lang="it-IT" dirty="0" smtClean="0"/>
              <a:t>bianca, al fine di iscrivere gli annunci </a:t>
            </a:r>
            <a:r>
              <a:rPr lang="it-IT" dirty="0" smtClean="0"/>
              <a:t>al</a:t>
            </a:r>
          </a:p>
          <a:p>
            <a:pPr>
              <a:buNone/>
            </a:pPr>
            <a:r>
              <a:rPr lang="it-IT" dirty="0" smtClean="0"/>
              <a:t>pubblico</a:t>
            </a:r>
            <a:r>
              <a:rPr lang="it-IT" dirty="0" smtClean="0"/>
              <a:t>. Col tempo il nome si estese </a:t>
            </a:r>
            <a:r>
              <a:rPr lang="it-IT" dirty="0" smtClean="0"/>
              <a:t>a</a:t>
            </a:r>
          </a:p>
          <a:p>
            <a:pPr>
              <a:buNone/>
            </a:pPr>
            <a:r>
              <a:rPr lang="it-IT" dirty="0" smtClean="0"/>
              <a:t>qualsiasi </a:t>
            </a:r>
            <a:r>
              <a:rPr lang="it-IT" dirty="0" smtClean="0"/>
              <a:t>tavola bianca che </a:t>
            </a:r>
            <a:r>
              <a:rPr lang="it-IT" dirty="0" smtClean="0"/>
              <a:t>portasse</a:t>
            </a:r>
          </a:p>
          <a:p>
            <a:pPr>
              <a:buNone/>
            </a:pPr>
            <a:r>
              <a:rPr lang="it-IT" dirty="0" smtClean="0"/>
              <a:t>un’iscrizione</a:t>
            </a:r>
            <a:r>
              <a:rPr lang="it-IT" dirty="0" smtClean="0"/>
              <a:t>, una lista di senatori, gli </a:t>
            </a:r>
            <a:r>
              <a:rPr lang="it-IT" dirty="0" smtClean="0"/>
              <a:t>editti</a:t>
            </a:r>
          </a:p>
          <a:p>
            <a:pPr>
              <a:buNone/>
            </a:pPr>
            <a:r>
              <a:rPr lang="it-IT" dirty="0" smtClean="0"/>
              <a:t>del </a:t>
            </a:r>
            <a:r>
              <a:rPr lang="it-IT" dirty="0" smtClean="0"/>
              <a:t>pretore.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PUBBLICITA’ LEGALE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(Albo scuola)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l’albo è uno strumento richiamato </a:t>
            </a:r>
            <a:r>
              <a:rPr lang="it-IT" dirty="0" smtClean="0"/>
              <a:t>dal</a:t>
            </a:r>
          </a:p>
          <a:p>
            <a:pPr>
              <a:buNone/>
            </a:pPr>
            <a:r>
              <a:rPr lang="it-IT" dirty="0" smtClean="0"/>
              <a:t>legislatore </a:t>
            </a:r>
            <a:r>
              <a:rPr lang="it-IT" dirty="0" smtClean="0"/>
              <a:t>per assicurare </a:t>
            </a:r>
            <a:r>
              <a:rPr lang="it-IT" dirty="0" smtClean="0"/>
              <a:t>un’adeguata</a:t>
            </a:r>
          </a:p>
          <a:p>
            <a:pPr>
              <a:buNone/>
            </a:pPr>
            <a:r>
              <a:rPr lang="it-IT" dirty="0" smtClean="0"/>
              <a:t>pubblicità </a:t>
            </a:r>
            <a:r>
              <a:rPr lang="it-IT" dirty="0" smtClean="0"/>
              <a:t>di atti o provvedimenti </a:t>
            </a:r>
            <a:r>
              <a:rPr lang="it-IT" dirty="0" smtClean="0"/>
              <a:t>da</a:t>
            </a:r>
          </a:p>
          <a:p>
            <a:pPr>
              <a:buNone/>
            </a:pPr>
            <a:r>
              <a:rPr lang="it-IT" dirty="0" smtClean="0"/>
              <a:t>rendere </a:t>
            </a:r>
            <a:r>
              <a:rPr lang="it-IT" dirty="0" smtClean="0"/>
              <a:t>conoscibili ad una generalità </a:t>
            </a:r>
            <a:r>
              <a:rPr lang="it-IT" dirty="0" smtClean="0"/>
              <a:t>di</a:t>
            </a:r>
          </a:p>
          <a:p>
            <a:pPr>
              <a:buNone/>
            </a:pPr>
            <a:r>
              <a:rPr lang="it-IT" dirty="0" smtClean="0"/>
              <a:t>destinatari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(principio di pubblicità . L. 241/1990)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PUBBLICITA’ LEGALE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Cosa pubblicare</a:t>
            </a:r>
            <a:endParaRPr lang="it-IT" dirty="0"/>
          </a:p>
        </p:txBody>
      </p:sp>
      <p:pic>
        <p:nvPicPr>
          <p:cNvPr id="15362" name="Picture 2" descr="http://www.milanotoday.it/~media/base/25230312640853/punto-di-domand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6768752" cy="5076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Cosa pubblicare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Riferimento normativo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durata pubblicazione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Programma Annuale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D.I. 44/2001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entro 15 gg. dall'approvazione del C.d.I.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normativa non prevede il tempo di affissione. Si presume la durata di 1 anno fino alla sostituzione con quello nuovo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pubblicare anche in Amministrazione trasparente (solo relazione) per dati aggregati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Conto Consuntivo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D.I. 44/2001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entro 15 gg. dall'approvazione del C.d.I.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normativa non prevede il tempo di affissione. Si presume la durata di 1 anno fino alla sostituzione con quello nuovo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pubblicare anche in Amministrazione trasparente (solo relazione) per dati aggregati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Gare e appalti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Codice contratti pubblici - D. LGS 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entro 5 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 termine di scadenza della gara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Vanno poi pubblicati anche gli esiti delle gare e gli affidamenti - Da pubblicare anche in amministrazione trasparente anche per le gare sotto la soglia comunitaria.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Ufficio Tecnico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404813"/>
          <a:ext cx="7499352" cy="5832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4621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Riferimento normativo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durata pubblicazione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</a:t>
                      </a:r>
                    </a:p>
                  </a:txBody>
                  <a:tcPr marL="9525" marR="9525" marT="9525" marB="0" anchor="ctr"/>
                </a:tc>
              </a:tr>
              <a:tr h="84745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Avviso deposito agli atti dell’elenco degli elettori degli organi collegiali</a:t>
                      </a:r>
                    </a:p>
                  </a:txBody>
                  <a:tcPr marL="9525" marR="9525" marT="9525" marB="0" anchor="b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O.M. 215/91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entro 5 gg.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 conclusione delle operazioni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105635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Invio dai seggi ell’dell’elenco definitivo degli elettori degli organi collegiali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638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Liste dei candidati per le elezioni degli organi collegiali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4621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Invito a regolarizzare le liste dei candidati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4621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Proclamazione eletti negli organi collegiali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gg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84745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Avviso deposito agli atti dell’elenco degli elettori degli organi collegiali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O.M. 215/91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entro 5 gg.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 conclusione delle operazioni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105635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Invio dai seggi ell’dell’elenco definitivo degli elettori degli organi collegiali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476250"/>
          <a:ext cx="7499352" cy="6245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74713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Contenuto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Riferimento normativo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durata pubblicazione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Convocazione ed ordine del giorno degli organi collegiali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 105/1975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 giorno della seduta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personale/area alunni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Delibere degli organi collegiali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 105/1975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Testo integrale delle delibere - non obbligatorio pubblicare il verbale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Regolamenti - tutti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Convocazione ed ordine del giorno delle assemblee dei genitori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 lgs 297/94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 giorno della seduta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alunni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Convocazione ed ordine del giorno delle assemblee degli studenti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 312/79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 giorno della seduta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alunni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Convocazione ed ordine del giorno delle assemblee sindacali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CCNL 2006/2009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 giorno della seduta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 </a:t>
                      </a:r>
                    </a:p>
                  </a:txBody>
                  <a:tcPr marL="9525" marR="9525" marT="9525" marB="0" anchor="ctr"/>
                </a:tc>
              </a:tr>
              <a:tr h="7471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Regolamenti supplenze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Il Regolamento è emesso dal MIUR - Da inserire anche nella Trasparenza amministrativa, nella normativa generale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area personale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03648" y="116632"/>
          <a:ext cx="7499352" cy="656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Graduatorie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Regolamento supplente D.M. 13/6/2007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 validità della stessa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Contratti supplenti temporanei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personale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Contratti e convenzioni con aziende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D.I. 44/2001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gg.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inserire anche in trasparenza amministrativa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amministrativa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Elenco dei beni che la scuola può concedere in comodato d'uso e criteri di assegnazione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D.I. 44/2001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alla conclusione e all'assegnazione da pubblicare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inserire anche in trasparenza amministrativa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Vendita di materiali fuori uso e di beni non più utilizzabili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D.I. 44/2001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fino alla conclusione e all'assegnazione da pubblicare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Ufficio Tecnico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Esiti degli esami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 27/2011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gg.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area alunni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Carta dei servizi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Direttiva 254/95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inserire anche in trasparenza amministrativa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DSGA</a:t>
                      </a:r>
                    </a:p>
                  </a:txBody>
                  <a:tcPr marL="9525" marR="9525" marT="9525" marB="0" anchor="ctr"/>
                </a:tc>
              </a:tr>
              <a:tr h="756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Contratti con gli esperti esterni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 244/2007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gg.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inserire anche in trasparenza amministrativa - da pubblicare anche incarichi al personale interno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area amministrativa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PUBBLICITA’ LEGALE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(Albo scuola)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I termini di pubblicazione si </a:t>
            </a:r>
            <a:r>
              <a:rPr lang="it-IT" dirty="0" smtClean="0"/>
              <a:t>riferiscono</a:t>
            </a:r>
          </a:p>
          <a:p>
            <a:pPr>
              <a:buNone/>
            </a:pPr>
            <a:r>
              <a:rPr lang="it-IT" dirty="0" smtClean="0"/>
              <a:t>all’archivio </a:t>
            </a:r>
            <a:r>
              <a:rPr lang="it-IT" dirty="0" smtClean="0"/>
              <a:t>corrente.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Tutti </a:t>
            </a:r>
            <a:r>
              <a:rPr lang="it-IT" dirty="0" smtClean="0"/>
              <a:t>gli atti rimangono nell’archivio </a:t>
            </a:r>
            <a:r>
              <a:rPr lang="it-IT" dirty="0" smtClean="0"/>
              <a:t>storico</a:t>
            </a:r>
          </a:p>
          <a:p>
            <a:pPr>
              <a:buNone/>
            </a:pPr>
            <a:r>
              <a:rPr lang="it-IT" dirty="0" smtClean="0"/>
              <a:t>per </a:t>
            </a:r>
            <a:r>
              <a:rPr lang="it-IT" dirty="0" smtClean="0">
                <a:solidFill>
                  <a:srgbClr val="FF66FF"/>
                </a:solidFill>
              </a:rPr>
              <a:t>5 anni </a:t>
            </a:r>
            <a:r>
              <a:rPr lang="it-IT" dirty="0" smtClean="0"/>
              <a:t>così come previsto anche </a:t>
            </a:r>
            <a:r>
              <a:rPr lang="it-IT" dirty="0" smtClean="0"/>
              <a:t>per</a:t>
            </a:r>
          </a:p>
          <a:p>
            <a:pPr>
              <a:buNone/>
            </a:pPr>
            <a:r>
              <a:rPr lang="it-IT" dirty="0" smtClean="0"/>
              <a:t>tutto </a:t>
            </a:r>
            <a:r>
              <a:rPr lang="it-IT" dirty="0" smtClean="0"/>
              <a:t>ciò che si pubblica in </a:t>
            </a:r>
            <a:r>
              <a:rPr lang="it-IT" dirty="0" smtClean="0"/>
              <a:t>Amministrazione</a:t>
            </a:r>
          </a:p>
          <a:p>
            <a:pPr>
              <a:buNone/>
            </a:pPr>
            <a:r>
              <a:rPr lang="it-IT" dirty="0" smtClean="0"/>
              <a:t>Trasparente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Il principio cardine: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Legge n. 241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Sullo sfondo del secolare </a:t>
            </a:r>
            <a:r>
              <a:rPr lang="it-IT" dirty="0" smtClean="0"/>
              <a:t>diritto</a:t>
            </a:r>
          </a:p>
          <a:p>
            <a:pPr>
              <a:buNone/>
            </a:pPr>
            <a:r>
              <a:rPr lang="it-IT" dirty="0" smtClean="0"/>
              <a:t>amministrativo</a:t>
            </a:r>
            <a:r>
              <a:rPr lang="it-IT" dirty="0" smtClean="0"/>
              <a:t>, nato nel 1865, la </a:t>
            </a:r>
            <a:r>
              <a:rPr lang="it-IT" dirty="0" smtClean="0"/>
              <a:t>Trasparenza</a:t>
            </a:r>
            <a:r>
              <a:rPr lang="it-IT" dirty="0" smtClean="0"/>
              <a:t> </a:t>
            </a:r>
            <a:r>
              <a:rPr lang="it-IT" dirty="0" smtClean="0"/>
              <a:t>e</a:t>
            </a:r>
          </a:p>
          <a:p>
            <a:pPr>
              <a:buNone/>
            </a:pPr>
            <a:r>
              <a:rPr lang="it-IT" dirty="0" smtClean="0"/>
              <a:t>il principio di pubblicità è </a:t>
            </a:r>
            <a:r>
              <a:rPr lang="it-IT" dirty="0" smtClean="0"/>
              <a:t>una </a:t>
            </a:r>
            <a:r>
              <a:rPr lang="it-IT" dirty="0" smtClean="0"/>
              <a:t>conquista</a:t>
            </a:r>
          </a:p>
          <a:p>
            <a:pPr>
              <a:buNone/>
            </a:pPr>
            <a:r>
              <a:rPr lang="it-IT" dirty="0" smtClean="0"/>
              <a:t>giuridica </a:t>
            </a:r>
            <a:r>
              <a:rPr lang="it-IT" dirty="0" smtClean="0"/>
              <a:t>di recentissima introduzione, </a:t>
            </a:r>
            <a:r>
              <a:rPr lang="it-IT" dirty="0" smtClean="0"/>
              <a:t>essendo</a:t>
            </a:r>
          </a:p>
          <a:p>
            <a:pPr>
              <a:buNone/>
            </a:pPr>
            <a:r>
              <a:rPr lang="it-IT" dirty="0" smtClean="0"/>
              <a:t>stata </a:t>
            </a:r>
            <a:r>
              <a:rPr lang="it-IT" dirty="0" smtClean="0"/>
              <a:t>prevista solo </a:t>
            </a:r>
            <a:r>
              <a:rPr lang="it-IT" dirty="0" smtClean="0"/>
              <a:t>nel1990 </a:t>
            </a:r>
            <a:r>
              <a:rPr lang="it-IT" dirty="0" smtClean="0"/>
              <a:t>dalla Legge n. 241.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Da quel momento, essa è assurta a </a:t>
            </a:r>
            <a:r>
              <a:rPr lang="it-IT" dirty="0" smtClean="0">
                <a:solidFill>
                  <a:srgbClr val="FF66FF"/>
                </a:solidFill>
              </a:rPr>
              <a:t>corollario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del </a:t>
            </a:r>
            <a:r>
              <a:rPr lang="it-IT" dirty="0" smtClean="0">
                <a:solidFill>
                  <a:srgbClr val="FF66FF"/>
                </a:solidFill>
              </a:rPr>
              <a:t>principio di </a:t>
            </a:r>
            <a:r>
              <a:rPr lang="it-IT" dirty="0" smtClean="0">
                <a:solidFill>
                  <a:srgbClr val="FF66FF"/>
                </a:solidFill>
              </a:rPr>
              <a:t>buona Amministrazione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costituzionalmente </a:t>
            </a:r>
            <a:r>
              <a:rPr lang="it-IT" dirty="0" smtClean="0">
                <a:solidFill>
                  <a:srgbClr val="FF66FF"/>
                </a:solidFill>
              </a:rPr>
              <a:t>garantito.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PUBBLICITA’ LEGALE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come pubblicarlo?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Affinché il processo di pubblicazione on </a:t>
            </a:r>
            <a:r>
              <a:rPr lang="it-IT" dirty="0" err="1" smtClean="0"/>
              <a:t>line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possa </a:t>
            </a:r>
            <a:r>
              <a:rPr lang="it-IT" dirty="0" smtClean="0"/>
              <a:t>generare un prodotto atto ad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assolvere </a:t>
            </a:r>
            <a:r>
              <a:rPr lang="it-IT" dirty="0" smtClean="0"/>
              <a:t>agli obblighi di pubblicità legale </a:t>
            </a:r>
            <a:r>
              <a:rPr lang="it-IT" dirty="0" smtClean="0"/>
              <a:t>è</a:t>
            </a:r>
          </a:p>
          <a:p>
            <a:pPr>
              <a:buNone/>
            </a:pPr>
            <a:r>
              <a:rPr lang="it-IT" dirty="0" smtClean="0"/>
              <a:t>necessario </a:t>
            </a:r>
            <a:r>
              <a:rPr lang="it-IT" dirty="0" smtClean="0"/>
              <a:t>che esso garantisca la 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conformità</a:t>
            </a:r>
            <a:r>
              <a:rPr lang="it-IT" dirty="0" smtClean="0"/>
              <a:t> </a:t>
            </a:r>
            <a:r>
              <a:rPr lang="it-IT" dirty="0" smtClean="0"/>
              <a:t>di quanto pubblicato </a:t>
            </a:r>
            <a:r>
              <a:rPr lang="it-IT" dirty="0" smtClean="0"/>
              <a:t>all’originale,</a:t>
            </a:r>
          </a:p>
          <a:p>
            <a:pPr>
              <a:buNone/>
            </a:pPr>
            <a:r>
              <a:rPr lang="it-IT" dirty="0" smtClean="0"/>
              <a:t>l’</a:t>
            </a:r>
            <a:r>
              <a:rPr lang="it-IT" dirty="0" smtClean="0">
                <a:solidFill>
                  <a:srgbClr val="FF66FF"/>
                </a:solidFill>
              </a:rPr>
              <a:t>autorevolezza</a:t>
            </a:r>
            <a:r>
              <a:rPr lang="it-IT" dirty="0" smtClean="0"/>
              <a:t> </a:t>
            </a:r>
            <a:r>
              <a:rPr lang="it-IT" dirty="0" smtClean="0"/>
              <a:t>dell’ente emanatore </a:t>
            </a:r>
            <a:r>
              <a:rPr lang="it-IT" dirty="0" smtClean="0"/>
              <a:t>e </a:t>
            </a:r>
            <a:r>
              <a:rPr lang="it-IT" dirty="0" smtClean="0"/>
              <a:t>del </a:t>
            </a:r>
            <a:r>
              <a:rPr lang="it-IT" dirty="0" smtClean="0"/>
              <a:t>sito</a:t>
            </a:r>
          </a:p>
          <a:p>
            <a:pPr>
              <a:buNone/>
            </a:pPr>
            <a:r>
              <a:rPr lang="it-IT" dirty="0" smtClean="0"/>
              <a:t>Web (</a:t>
            </a:r>
            <a:r>
              <a:rPr lang="it-IT" dirty="0" err="1" smtClean="0"/>
              <a:t>gov.it</a:t>
            </a:r>
            <a:r>
              <a:rPr lang="it-IT" dirty="0" smtClean="0"/>
              <a:t>), </a:t>
            </a:r>
            <a:r>
              <a:rPr lang="it-IT" dirty="0" smtClean="0"/>
              <a:t>la </a:t>
            </a:r>
            <a:r>
              <a:rPr lang="it-IT" dirty="0" smtClean="0">
                <a:solidFill>
                  <a:srgbClr val="FF66FF"/>
                </a:solidFill>
              </a:rPr>
              <a:t>validità giuridica </a:t>
            </a:r>
            <a:r>
              <a:rPr lang="it-IT" dirty="0" smtClean="0"/>
              <a:t>dei documenti</a:t>
            </a:r>
          </a:p>
          <a:p>
            <a:pPr>
              <a:buNone/>
            </a:pPr>
            <a:r>
              <a:rPr lang="it-IT" dirty="0" smtClean="0"/>
              <a:t>e </a:t>
            </a:r>
            <a:r>
              <a:rPr lang="it-IT" dirty="0" smtClean="0"/>
              <a:t>quindi la loro </a:t>
            </a:r>
            <a:r>
              <a:rPr lang="it-IT" dirty="0" smtClean="0">
                <a:solidFill>
                  <a:srgbClr val="FF66FF"/>
                </a:solidFill>
              </a:rPr>
              <a:t>veridicità, </a:t>
            </a:r>
            <a:r>
              <a:rPr lang="it-IT" dirty="0" smtClean="0">
                <a:solidFill>
                  <a:srgbClr val="FF66FF"/>
                </a:solidFill>
              </a:rPr>
              <a:t>efficacia e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 </a:t>
            </a:r>
            <a:r>
              <a:rPr lang="it-IT" dirty="0" err="1" smtClean="0">
                <a:solidFill>
                  <a:srgbClr val="FF66FF"/>
                </a:solidFill>
              </a:rPr>
              <a:t>perdurabilità</a:t>
            </a:r>
            <a:r>
              <a:rPr lang="it-IT" dirty="0" smtClean="0"/>
              <a:t> nel tempo. 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la pubblicazione on </a:t>
            </a:r>
            <a:r>
              <a:rPr lang="it-IT" dirty="0" err="1" smtClean="0"/>
              <a:t>line</a:t>
            </a:r>
            <a:r>
              <a:rPr lang="it-IT" dirty="0" smtClean="0"/>
              <a:t> deve </a:t>
            </a:r>
            <a:r>
              <a:rPr lang="it-IT" dirty="0" smtClean="0"/>
              <a:t>garantire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dirty="0" smtClean="0"/>
              <a:t>• autorevolezza e autenticità del documento pubblicato; </a:t>
            </a:r>
          </a:p>
          <a:p>
            <a:pPr>
              <a:buNone/>
            </a:pPr>
            <a:r>
              <a:rPr lang="it-IT" dirty="0" smtClean="0"/>
              <a:t>• conformità all’originale, cartaceo o informatico; </a:t>
            </a:r>
          </a:p>
          <a:p>
            <a:pPr>
              <a:buNone/>
            </a:pPr>
            <a:r>
              <a:rPr lang="it-IT" dirty="0" smtClean="0"/>
              <a:t>• preservazione del grado di giuridicità dell’atto ossia non degradazione dei </a:t>
            </a:r>
            <a:r>
              <a:rPr lang="it-IT" dirty="0" smtClean="0"/>
              <a:t> valori </a:t>
            </a:r>
            <a:r>
              <a:rPr lang="it-IT" dirty="0" smtClean="0"/>
              <a:t>giuridici e probatori degli atti pubblicati sul sito web; </a:t>
            </a:r>
          </a:p>
          <a:p>
            <a:pPr>
              <a:buNone/>
            </a:pPr>
            <a:r>
              <a:rPr lang="it-IT" dirty="0" smtClean="0"/>
              <a:t>• inalterabilità del documento pubblicato; </a:t>
            </a:r>
          </a:p>
          <a:p>
            <a:pPr>
              <a:buNone/>
            </a:pPr>
            <a:r>
              <a:rPr lang="it-IT" dirty="0" smtClean="0"/>
              <a:t>• possibilità di conservazione, a norma di legge, del documento nel tempo </a:t>
            </a:r>
            <a:r>
              <a:rPr lang="it-IT" dirty="0" smtClean="0"/>
              <a:t>che </a:t>
            </a:r>
            <a:r>
              <a:rPr lang="it-IT" dirty="0" smtClean="0"/>
              <a:t>ne preservi la validità giuridica e probatoria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Indicazioni operative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t-IT" dirty="0" smtClean="0"/>
              <a:t>I documenti devono essere caricati in </a:t>
            </a:r>
            <a:r>
              <a:rPr lang="it-IT" dirty="0" smtClean="0">
                <a:solidFill>
                  <a:srgbClr val="FF66FF"/>
                </a:solidFill>
              </a:rPr>
              <a:t>formato elettronico</a:t>
            </a:r>
            <a:r>
              <a:rPr lang="it-IT" dirty="0" smtClean="0"/>
              <a:t>.</a:t>
            </a:r>
          </a:p>
          <a:p>
            <a:pPr lvl="0"/>
            <a:r>
              <a:rPr lang="it-IT" dirty="0" smtClean="0"/>
              <a:t>I documenti devono essere pubblicati in un formato </a:t>
            </a:r>
            <a:r>
              <a:rPr lang="it-IT" dirty="0" smtClean="0">
                <a:solidFill>
                  <a:srgbClr val="FF66FF"/>
                </a:solidFill>
              </a:rPr>
              <a:t>non modificabile da terzi </a:t>
            </a:r>
            <a:r>
              <a:rPr lang="it-IT" dirty="0" smtClean="0"/>
              <a:t> per garantire l’</a:t>
            </a:r>
            <a:r>
              <a:rPr lang="it-IT" dirty="0" err="1" smtClean="0"/>
              <a:t>immodificabilità</a:t>
            </a:r>
            <a:r>
              <a:rPr lang="it-IT" dirty="0" smtClean="0"/>
              <a:t> degli atti.</a:t>
            </a:r>
          </a:p>
          <a:p>
            <a:pPr lvl="0"/>
            <a:r>
              <a:rPr lang="it-IT" dirty="0" smtClean="0"/>
              <a:t>Tutti i documenti pubblicati </a:t>
            </a:r>
            <a:r>
              <a:rPr lang="it-IT" dirty="0" smtClean="0">
                <a:solidFill>
                  <a:srgbClr val="FF66FF"/>
                </a:solidFill>
              </a:rPr>
              <a:t>devono essere firmati con firma elettronica  qualificata o firma digitale</a:t>
            </a:r>
            <a:r>
              <a:rPr lang="it-IT" dirty="0" smtClean="0"/>
              <a:t>, da parte del Responsabile del procedimento che ha generato l’atto o da parte del Responsabile del procedimento di pubblicazione secondo le modalità dettagliate nel seguito.   </a:t>
            </a:r>
          </a:p>
          <a:p>
            <a:pPr lvl="0"/>
            <a:r>
              <a:rPr lang="it-IT" dirty="0" smtClean="0"/>
              <a:t>Per i documenti resi disponibili in </a:t>
            </a:r>
            <a:r>
              <a:rPr lang="it-IT" dirty="0" smtClean="0">
                <a:solidFill>
                  <a:srgbClr val="FF66FF"/>
                </a:solidFill>
              </a:rPr>
              <a:t>formato non compatibile </a:t>
            </a:r>
            <a:r>
              <a:rPr lang="it-IT" dirty="0" smtClean="0">
                <a:solidFill>
                  <a:srgbClr val="FF66FF"/>
                </a:solidFill>
              </a:rPr>
              <a:t>(scansioni o immagini) </a:t>
            </a:r>
            <a:r>
              <a:rPr lang="it-IT" dirty="0" smtClean="0"/>
              <a:t>con </a:t>
            </a:r>
            <a:r>
              <a:rPr lang="it-IT" dirty="0" smtClean="0"/>
              <a:t>l’accessibilità, oppure che abbiano contenuti non conformi ai requisiti tecnici di accessibilità, devono </a:t>
            </a:r>
            <a:r>
              <a:rPr lang="it-IT" dirty="0" smtClean="0">
                <a:solidFill>
                  <a:srgbClr val="FF66FF"/>
                </a:solidFill>
              </a:rPr>
              <a:t>essere forniti sommario e  descrizione degli scopi dei documenti </a:t>
            </a:r>
            <a:r>
              <a:rPr lang="it-IT" dirty="0" smtClean="0"/>
              <a:t>stessi in forma adatta ad essere fruita con le tecnologie compatibili con l’accessibilità e devono essere indicate in modo chiaro le modalità di accesso alle informazioni equivalenti a quelle presentate nei documenti digitali non accessibili.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it-IT" dirty="0" smtClean="0"/>
              <a:t>I documenti devono restare in pubblicazione per tutto il </a:t>
            </a:r>
            <a:r>
              <a:rPr lang="it-IT" dirty="0" smtClean="0">
                <a:solidFill>
                  <a:srgbClr val="FF66FF"/>
                </a:solidFill>
              </a:rPr>
              <a:t>periodo previsto dalla normativa di riferimento</a:t>
            </a:r>
            <a:r>
              <a:rPr lang="it-IT" dirty="0" smtClean="0"/>
              <a:t>. </a:t>
            </a:r>
          </a:p>
          <a:p>
            <a:pPr lvl="0"/>
            <a:r>
              <a:rPr lang="it-IT" dirty="0" smtClean="0"/>
              <a:t>La consultazione dei documenti deve sempre riportare all’utente, chiare e ben visibili: </a:t>
            </a:r>
          </a:p>
          <a:p>
            <a:pPr lvl="1"/>
            <a:r>
              <a:rPr lang="it-IT" dirty="0" smtClean="0"/>
              <a:t>l’Ente </a:t>
            </a:r>
            <a:r>
              <a:rPr lang="it-IT" dirty="0" smtClean="0"/>
              <a:t>che ha pubblicato l’atto;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data di pubblicazione;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data di scadenza;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descrizione (o oggetto);</a:t>
            </a:r>
          </a:p>
          <a:p>
            <a:pPr lvl="1"/>
            <a:r>
              <a:rPr lang="it-IT" dirty="0" smtClean="0"/>
              <a:t>la </a:t>
            </a:r>
            <a:r>
              <a:rPr lang="it-IT" dirty="0" smtClean="0"/>
              <a:t>lista degli allegati, consultabili, riferiti alla pratica. </a:t>
            </a:r>
          </a:p>
          <a:p>
            <a:pPr lvl="0"/>
            <a:r>
              <a:rPr lang="it-IT" dirty="0" smtClean="0"/>
              <a:t>L’albo online deve prevedere dei </a:t>
            </a:r>
            <a:r>
              <a:rPr lang="it-IT" dirty="0" smtClean="0">
                <a:solidFill>
                  <a:srgbClr val="FF66FF"/>
                </a:solidFill>
              </a:rPr>
              <a:t>meccanismi automatici per la pubblicazione e la rimozione/archiviazione degli atti</a:t>
            </a:r>
            <a:r>
              <a:rPr lang="it-IT" dirty="0" smtClean="0"/>
              <a:t>, in base alle informazioni inserite dal responsabile del procedimento di pubblicazione all’atto del loro inserimento nell’albo online, cercando di ridurre al minimo la necessità di rielaborare i documenti in momenti successivi. </a:t>
            </a:r>
          </a:p>
          <a:p>
            <a:pPr lvl="0"/>
            <a:r>
              <a:rPr lang="it-IT" dirty="0" smtClean="0"/>
              <a:t>E’ consigliabile prevedere un </a:t>
            </a:r>
            <a:r>
              <a:rPr lang="it-IT" dirty="0" smtClean="0">
                <a:solidFill>
                  <a:srgbClr val="FF66FF"/>
                </a:solidFill>
              </a:rPr>
              <a:t>periodo standard di pubblicazione di 15 giorni </a:t>
            </a:r>
            <a:r>
              <a:rPr lang="it-IT" dirty="0" smtClean="0"/>
              <a:t>che deve poter essere modificato dal Responsabile del procedimento di pubblicazione prolungandolo o riducendolo in base ai diversi riferimenti normativi cui è soggetto il documento in pubblicazione.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I documenti che entrano nella fase di pubblicazione </a:t>
            </a:r>
            <a:r>
              <a:rPr lang="it-IT" dirty="0" smtClean="0">
                <a:solidFill>
                  <a:srgbClr val="FF66FF"/>
                </a:solidFill>
              </a:rPr>
              <a:t>non devono essere più modificabili da nessun soggetto.</a:t>
            </a:r>
            <a:r>
              <a:rPr lang="it-IT" dirty="0" smtClean="0"/>
              <a:t> Deve essere fatta salva la sola possibilità di annullamento del documento, che deve rimanere comunque in pubblicazione per il periodo indicato, ma deve riportare chiaramente e ben visibile la dicitura che è stato annullato dal Responsabile del procedimento di pubblicazione o dal Responsabile del procedimento che ha generato l’atto. I documenti annullati devono rimanere conteggiati nel Repertorio di pubblicazione con l’indicazione dello stato di documento annullato. </a:t>
            </a:r>
          </a:p>
          <a:p>
            <a:pPr lvl="0"/>
            <a:r>
              <a:rPr lang="it-IT" dirty="0" smtClean="0"/>
              <a:t>Restano a carico dell’Ente tutte le operazioni necessarie a far si che gli atti pubblicati non violino alcun aspetto della normativa vigente in merito al </a:t>
            </a:r>
            <a:r>
              <a:rPr lang="it-IT" dirty="0" smtClean="0">
                <a:solidFill>
                  <a:srgbClr val="FF66FF"/>
                </a:solidFill>
              </a:rPr>
              <a:t>trattamento dei dati personali</a:t>
            </a:r>
            <a:r>
              <a:rPr lang="it-IT" dirty="0" smtClean="0"/>
              <a:t>, nel rispetto delle disposizioni del Codice in materia di dati personali (D. </a:t>
            </a:r>
            <a:r>
              <a:rPr lang="it-IT" dirty="0" err="1" smtClean="0"/>
              <a:t>Lgs</a:t>
            </a:r>
            <a:r>
              <a:rPr lang="it-IT" dirty="0" smtClean="0"/>
              <a:t>. 30 giugno 2003 , n. 196 e </a:t>
            </a:r>
            <a:r>
              <a:rPr lang="it-IT" dirty="0" err="1" smtClean="0"/>
              <a:t>s.m.i.</a:t>
            </a:r>
            <a:r>
              <a:rPr lang="it-IT" dirty="0" smtClean="0"/>
              <a:t>) e delle Linee guida del Garante per la protezione dei dati personali in materia di trattamento di dati personali contenuti in atti e documenti amministrativi effettuato da soggetti pubblici per finalità di pubblicazione e diffusione sul web – 2 marzo 2011.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La firma digitale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I documenti informatici da </a:t>
            </a:r>
            <a:r>
              <a:rPr lang="it-IT" dirty="0" smtClean="0"/>
              <a:t>pubblicare devono </a:t>
            </a:r>
            <a:r>
              <a:rPr lang="it-IT" dirty="0" smtClean="0"/>
              <a:t>essere </a:t>
            </a:r>
            <a:r>
              <a:rPr lang="it-IT" dirty="0" smtClean="0">
                <a:solidFill>
                  <a:srgbClr val="FF66FF"/>
                </a:solidFill>
              </a:rPr>
              <a:t>firmati </a:t>
            </a:r>
            <a:r>
              <a:rPr lang="it-IT" dirty="0" smtClean="0">
                <a:solidFill>
                  <a:srgbClr val="FF66FF"/>
                </a:solidFill>
              </a:rPr>
              <a:t>digitalmente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tramite un </a:t>
            </a:r>
            <a:r>
              <a:rPr lang="it-IT" dirty="0" smtClean="0"/>
              <a:t>certificato di firma rilasciato da </a:t>
            </a:r>
            <a:r>
              <a:rPr lang="it-IT" dirty="0" smtClean="0"/>
              <a:t>un Certificatore accreditato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Il </a:t>
            </a:r>
            <a:r>
              <a:rPr lang="it-IT" dirty="0" smtClean="0"/>
              <a:t>formato di firma </a:t>
            </a:r>
            <a:r>
              <a:rPr lang="it-IT" dirty="0" err="1" smtClean="0"/>
              <a:t>PAdES</a:t>
            </a:r>
            <a:r>
              <a:rPr lang="it-IT" dirty="0" smtClean="0"/>
              <a:t> fa riferimento a documenti in </a:t>
            </a:r>
            <a:r>
              <a:rPr lang="it-IT" dirty="0" smtClean="0">
                <a:solidFill>
                  <a:srgbClr val="FF66FF"/>
                </a:solidFill>
              </a:rPr>
              <a:t>formato PDF/A</a:t>
            </a:r>
            <a:r>
              <a:rPr lang="it-IT" dirty="0" smtClean="0"/>
              <a:t>, </a:t>
            </a:r>
            <a:r>
              <a:rPr lang="it-IT" dirty="0" smtClean="0"/>
              <a:t>il </a:t>
            </a:r>
          </a:p>
          <a:p>
            <a:pPr>
              <a:buNone/>
            </a:pPr>
            <a:r>
              <a:rPr lang="it-IT" dirty="0" smtClean="0"/>
              <a:t>quale</a:t>
            </a:r>
            <a:r>
              <a:rPr lang="it-IT" dirty="0" smtClean="0"/>
              <a:t>, </a:t>
            </a:r>
            <a:r>
              <a:rPr lang="it-IT" dirty="0" smtClean="0"/>
              <a:t>pur </a:t>
            </a:r>
            <a:r>
              <a:rPr lang="it-IT" dirty="0" smtClean="0"/>
              <a:t>essendo proprietario, è oramai uno standard di fatto. Inoltre la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verifica dell’autenticità </a:t>
            </a:r>
            <a:r>
              <a:rPr lang="it-IT" dirty="0" smtClean="0"/>
              <a:t>e dell’integrità del documento, nel caso che si utilizzi </a:t>
            </a:r>
            <a:r>
              <a:rPr lang="it-IT" dirty="0" smtClean="0"/>
              <a:t>il</a:t>
            </a:r>
          </a:p>
          <a:p>
            <a:pPr>
              <a:buNone/>
            </a:pPr>
            <a:r>
              <a:rPr lang="it-IT" dirty="0" smtClean="0"/>
              <a:t>formato PDF </a:t>
            </a:r>
            <a:r>
              <a:rPr lang="it-IT" dirty="0" smtClean="0"/>
              <a:t>per la formazione del documento e il formato </a:t>
            </a:r>
            <a:r>
              <a:rPr lang="it-IT" dirty="0" err="1" smtClean="0"/>
              <a:t>PAdES</a:t>
            </a:r>
            <a:r>
              <a:rPr lang="it-IT" dirty="0" smtClean="0"/>
              <a:t> per </a:t>
            </a:r>
            <a:r>
              <a:rPr lang="it-IT" dirty="0" smtClean="0"/>
              <a:t>la</a:t>
            </a:r>
          </a:p>
          <a:p>
            <a:pPr>
              <a:buNone/>
            </a:pPr>
            <a:r>
              <a:rPr lang="it-IT" dirty="0" smtClean="0"/>
              <a:t>firma</a:t>
            </a:r>
            <a:r>
              <a:rPr lang="it-IT" dirty="0" smtClean="0"/>
              <a:t>, non </a:t>
            </a:r>
            <a:r>
              <a:rPr lang="it-IT" dirty="0" smtClean="0"/>
              <a:t>richiede </a:t>
            </a:r>
            <a:r>
              <a:rPr lang="it-IT" dirty="0" smtClean="0"/>
              <a:t>l’installazione di specifici software, essendo sufficiente il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visualizzatore Acrobat </a:t>
            </a:r>
            <a:r>
              <a:rPr lang="it-IT" dirty="0" err="1" smtClean="0"/>
              <a:t>reader</a:t>
            </a:r>
            <a:r>
              <a:rPr lang="it-IT" dirty="0" smtClean="0"/>
              <a:t>, spesso integrato nei più noti browser </a:t>
            </a:r>
            <a:r>
              <a:rPr lang="it-IT" dirty="0" smtClean="0"/>
              <a:t>sotto</a:t>
            </a:r>
          </a:p>
          <a:p>
            <a:pPr>
              <a:buNone/>
            </a:pPr>
            <a:r>
              <a:rPr lang="it-IT" dirty="0" smtClean="0"/>
              <a:t>forma </a:t>
            </a:r>
            <a:r>
              <a:rPr lang="it-IT" dirty="0" smtClean="0"/>
              <a:t>di </a:t>
            </a:r>
            <a:r>
              <a:rPr lang="it-IT" dirty="0" err="1" smtClean="0"/>
              <a:t>plugin</a:t>
            </a:r>
            <a:r>
              <a:rPr lang="it-IT" dirty="0" smtClean="0"/>
              <a:t> e </a:t>
            </a:r>
            <a:r>
              <a:rPr lang="it-IT" dirty="0" smtClean="0"/>
              <a:t>comunque </a:t>
            </a:r>
            <a:r>
              <a:rPr lang="it-IT" dirty="0" smtClean="0"/>
              <a:t>reperibile e installabile gratuitamente, con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l’accorgimento </a:t>
            </a:r>
            <a:r>
              <a:rPr lang="it-IT" dirty="0" smtClean="0"/>
              <a:t>di </a:t>
            </a:r>
            <a:r>
              <a:rPr lang="it-IT" dirty="0" smtClean="0"/>
              <a:t>aggiungervi </a:t>
            </a:r>
            <a:r>
              <a:rPr lang="it-IT" dirty="0" smtClean="0"/>
              <a:t>un </a:t>
            </a:r>
            <a:r>
              <a:rPr lang="it-IT" dirty="0" err="1" smtClean="0"/>
              <a:t>add-on</a:t>
            </a:r>
            <a:r>
              <a:rPr lang="it-IT" dirty="0" smtClean="0"/>
              <a:t> con il quale riconoscere i </a:t>
            </a:r>
            <a:r>
              <a:rPr lang="it-IT" dirty="0" smtClean="0"/>
              <a:t>certificati</a:t>
            </a:r>
          </a:p>
          <a:p>
            <a:pPr>
              <a:buNone/>
            </a:pPr>
            <a:r>
              <a:rPr lang="it-IT" dirty="0" smtClean="0"/>
              <a:t>dei </a:t>
            </a:r>
            <a:r>
              <a:rPr lang="it-IT" dirty="0" smtClean="0"/>
              <a:t>certificatori italiani </a:t>
            </a:r>
            <a:r>
              <a:rPr lang="it-IT" dirty="0" smtClean="0"/>
              <a:t>accreditati.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accessibilità totale delle informazioni concernenti l'organizzazione e l'attività delle Pubbliche Amministrazioni, allo scopo di favorire </a:t>
            </a:r>
            <a:r>
              <a:rPr lang="it-IT" dirty="0" smtClean="0">
                <a:solidFill>
                  <a:srgbClr val="FF66FF"/>
                </a:solidFill>
              </a:rPr>
              <a:t>forme diffuse di controllo </a:t>
            </a:r>
            <a:r>
              <a:rPr lang="it-IT" dirty="0" smtClean="0"/>
              <a:t>sul perseguimento delle funzioni istituzionali e sull'utilizzo delle risorse pubbliche”.</a:t>
            </a:r>
          </a:p>
          <a:p>
            <a:r>
              <a:rPr lang="it-IT" dirty="0" smtClean="0"/>
              <a:t>Significa che, per molte informazioni, gli Enti non dovranno più aspettare che siano gli interessati a chiedere loro atti e documenti, ma dovranno </a:t>
            </a:r>
            <a:r>
              <a:rPr lang="it-IT" dirty="0" smtClean="0"/>
              <a:t>proattivamente pubblicare </a:t>
            </a:r>
            <a:r>
              <a:rPr lang="it-IT" dirty="0" smtClean="0"/>
              <a:t>i dati in loro possesso.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Il controllo diffuso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 smtClean="0"/>
              <a:t>consentire ai cittadini di controllare come le singole Amministrazioni utilizzano le risorse pubbliche e gestiscono le attività di loro competenza, il legislatore ha deciso di obbligare gli Enti a pubblicare on </a:t>
            </a:r>
            <a:r>
              <a:rPr lang="it-IT" dirty="0" err="1" smtClean="0"/>
              <a:t>line</a:t>
            </a:r>
            <a:r>
              <a:rPr lang="it-IT" dirty="0" smtClean="0"/>
              <a:t> una notevole mole di dati e informazioni.</a:t>
            </a:r>
          </a:p>
          <a:p>
            <a:r>
              <a:rPr lang="it-IT" dirty="0" smtClean="0"/>
              <a:t>In questo modo, chiunque può consultare i siti istituzionali e quindi verificare il livello di Trasparenza e correttezza della gestione di ogni singolo Ente.</a:t>
            </a:r>
          </a:p>
          <a:p>
            <a:r>
              <a:rPr lang="it-IT" dirty="0" smtClean="0"/>
              <a:t>Dal momento che il legislatore impone standard comuni, sarà possibile anche confrontare tra di loro i dati delle diverse Amministrazioni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</a:t>
            </a:r>
            <a:r>
              <a:rPr lang="it-IT" dirty="0" smtClean="0">
                <a:solidFill>
                  <a:srgbClr val="FF66FF"/>
                </a:solidFill>
              </a:rPr>
              <a:t>sull’organizzazione </a:t>
            </a:r>
            <a:r>
              <a:rPr lang="it-IT" dirty="0" smtClean="0"/>
              <a:t> </a:t>
            </a:r>
          </a:p>
          <a:p>
            <a:r>
              <a:rPr lang="it-IT" dirty="0" smtClean="0"/>
              <a:t>Il </a:t>
            </a:r>
            <a:r>
              <a:rPr lang="it-IT" dirty="0" smtClean="0"/>
              <a:t>Programma triennale per la Trasparenza e l’integrità (da approvarsi entro il mese di gennaio di ogni anno).</a:t>
            </a:r>
          </a:p>
          <a:p>
            <a:r>
              <a:rPr lang="it-IT" dirty="0" smtClean="0"/>
              <a:t>I </a:t>
            </a:r>
            <a:r>
              <a:rPr lang="it-IT" dirty="0" smtClean="0"/>
              <a:t>riferimenti normativi con i relativi link alle norme di legge statale pubblicate nella banca dati “</a:t>
            </a:r>
            <a:r>
              <a:rPr lang="it-IT" dirty="0" smtClean="0"/>
              <a:t>Normativa</a:t>
            </a:r>
            <a:r>
              <a:rPr lang="it-IT" dirty="0" smtClean="0"/>
              <a:t>” che ne regolano l'istituzione, l'organizzazione e l'attività. Andranno pubblicati altresì tutti gli statuti, direttive, circolari, regolamenti, programmi e istruzioni emanati dall’istituto.</a:t>
            </a:r>
          </a:p>
          <a:p>
            <a:r>
              <a:rPr lang="it-IT" dirty="0" smtClean="0"/>
              <a:t>Modulistica </a:t>
            </a:r>
            <a:r>
              <a:rPr lang="it-IT" dirty="0" smtClean="0"/>
              <a:t>e oneri informativi per gli utenti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</a:t>
            </a:r>
            <a:r>
              <a:rPr lang="it-IT" dirty="0" smtClean="0">
                <a:solidFill>
                  <a:srgbClr val="FF66FF"/>
                </a:solidFill>
              </a:rPr>
              <a:t>sull’organizzazione </a:t>
            </a:r>
            <a:r>
              <a:rPr lang="it-IT" dirty="0" smtClean="0"/>
              <a:t> </a:t>
            </a:r>
          </a:p>
          <a:p>
            <a:r>
              <a:rPr lang="it-IT" dirty="0" smtClean="0"/>
              <a:t>Le informazioni previste dagli Artt. 13 e 14 sull’unico organo di indirizzo politico amministrativo esistente, il Consiglio di Istituto.</a:t>
            </a:r>
          </a:p>
          <a:p>
            <a:r>
              <a:rPr lang="it-IT" dirty="0" smtClean="0"/>
              <a:t>Le </a:t>
            </a:r>
            <a:r>
              <a:rPr lang="it-IT" dirty="0" smtClean="0"/>
              <a:t>informazioni relative all’articolazione degli uffici, con la rappresentazione grafica di un organigramma.</a:t>
            </a:r>
          </a:p>
          <a:p>
            <a:r>
              <a:rPr lang="it-IT" dirty="0" smtClean="0"/>
              <a:t>L'elenco </a:t>
            </a:r>
            <a:r>
              <a:rPr lang="it-IT" dirty="0" smtClean="0"/>
              <a:t>dei numeri di telefono nonché delle caselle di posta elettronica istituzionali e delle caselle di posta elettronica certificata dedicate, cui il cittadino possa rivolgersi per qualsiasi richiesta inerente i compiti istituzionali.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L’evoluzione della disciplina del rapporto tra PA e cittadino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Legge n. 241/1990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smtClean="0"/>
              <a:t>D.P.R. n. 275/1999 (regolamento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autonomia scolastica)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err="1" smtClean="0"/>
              <a:t>D.Lgs.</a:t>
            </a:r>
            <a:r>
              <a:rPr lang="it-IT" dirty="0" smtClean="0"/>
              <a:t> n. 82/2005 (CAD)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smtClean="0"/>
              <a:t>D.Lgs</a:t>
            </a:r>
            <a:r>
              <a:rPr lang="it-IT" dirty="0" err="1" smtClean="0"/>
              <a:t>.150/2</a:t>
            </a:r>
            <a:r>
              <a:rPr lang="it-IT" dirty="0" smtClean="0"/>
              <a:t>009 (Riforma Brunetta)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smtClean="0"/>
              <a:t>Legge n. 69/2009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smtClean="0"/>
              <a:t>D. </a:t>
            </a:r>
            <a:r>
              <a:rPr lang="it-IT" dirty="0" err="1" smtClean="0"/>
              <a:t>Lgs</a:t>
            </a:r>
            <a:r>
              <a:rPr lang="it-IT" dirty="0" smtClean="0"/>
              <a:t>. n. 33/2013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</a:t>
            </a:r>
            <a:r>
              <a:rPr lang="it-IT" dirty="0" smtClean="0">
                <a:solidFill>
                  <a:srgbClr val="FF66FF"/>
                </a:solidFill>
              </a:rPr>
              <a:t>sull’organizzazione </a:t>
            </a:r>
            <a:r>
              <a:rPr lang="it-IT" dirty="0" smtClean="0"/>
              <a:t> </a:t>
            </a:r>
          </a:p>
          <a:p>
            <a:pPr>
              <a:buNone/>
            </a:pPr>
            <a:r>
              <a:rPr lang="it-IT" dirty="0" smtClean="0"/>
              <a:t>Le scuole pubblicano e aggiornano le seguenti informazioni relative </a:t>
            </a:r>
            <a:r>
              <a:rPr lang="it-IT" dirty="0" smtClean="0"/>
              <a:t>a</a:t>
            </a:r>
          </a:p>
          <a:p>
            <a:pPr>
              <a:buNone/>
            </a:pPr>
            <a:r>
              <a:rPr lang="it-IT" dirty="0" smtClean="0"/>
              <a:t>collaboratori </a:t>
            </a:r>
            <a:r>
              <a:rPr lang="it-IT" dirty="0" smtClean="0"/>
              <a:t>e consulenti:</a:t>
            </a:r>
          </a:p>
          <a:p>
            <a:pPr lvl="1"/>
            <a:r>
              <a:rPr lang="it-IT" dirty="0" smtClean="0"/>
              <a:t>Gli </a:t>
            </a:r>
            <a:r>
              <a:rPr lang="it-IT" dirty="0" smtClean="0"/>
              <a:t>estremi dell'atto di conferimento dell'incarico.</a:t>
            </a:r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curriculum vitae.</a:t>
            </a:r>
          </a:p>
          <a:p>
            <a:pPr lvl="1"/>
            <a:r>
              <a:rPr lang="it-IT" dirty="0" smtClean="0"/>
              <a:t>I dati </a:t>
            </a:r>
            <a:r>
              <a:rPr lang="it-IT" dirty="0" smtClean="0"/>
              <a:t>relativi allo svolgimento di incarichi o la titolarità di cariche in Enti di diritto privato regolati o finanziati dalla P.A. o lo svolgimento di attività professionali.</a:t>
            </a:r>
          </a:p>
          <a:p>
            <a:pPr lvl="1"/>
            <a:r>
              <a:rPr lang="it-IT" dirty="0" smtClean="0"/>
              <a:t>I </a:t>
            </a:r>
            <a:r>
              <a:rPr lang="it-IT" dirty="0" smtClean="0"/>
              <a:t>compensi, comunque denominati, relativi al rapporto di lavoro, di consulenza o di collaborazione, con specifica evidenza delle eventuali componenti variabili o legate alla valutazione del risultato.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 </a:t>
            </a: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Con riferimento a collaboratori e consulenti, se non sono pubblicati questi </a:t>
            </a:r>
            <a:endParaRPr lang="it-IT" dirty="0" smtClean="0">
              <a:solidFill>
                <a:srgbClr val="FF66FF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dati</a:t>
            </a:r>
            <a:r>
              <a:rPr lang="it-IT" dirty="0" smtClean="0">
                <a:solidFill>
                  <a:srgbClr val="FF66FF"/>
                </a:solidFill>
              </a:rPr>
              <a:t>, l’istituto non può procedere alla liquidazione del compenso.</a:t>
            </a:r>
            <a:endParaRPr lang="it-IT" dirty="0">
              <a:solidFill>
                <a:srgbClr val="FF66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</a:t>
            </a:r>
            <a:r>
              <a:rPr lang="it-IT" dirty="0" smtClean="0">
                <a:solidFill>
                  <a:srgbClr val="FF66FF"/>
                </a:solidFill>
              </a:rPr>
              <a:t>sull’organizzazione </a:t>
            </a:r>
            <a:r>
              <a:rPr lang="it-IT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Nella </a:t>
            </a:r>
            <a:r>
              <a:rPr lang="it-IT" dirty="0" smtClean="0"/>
              <a:t>sezione dedicata al personale, dovranno essere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pubblicate</a:t>
            </a:r>
            <a:r>
              <a:rPr lang="it-IT" dirty="0" smtClean="0"/>
              <a:t>:</a:t>
            </a:r>
          </a:p>
          <a:p>
            <a:r>
              <a:rPr lang="it-IT" dirty="0" smtClean="0"/>
              <a:t>Le informazioni relative ai Dirigenti scolastici (atto di nomina, curriculum, trattamento economico, ecc).</a:t>
            </a:r>
          </a:p>
          <a:p>
            <a:r>
              <a:rPr lang="it-IT" dirty="0" smtClean="0"/>
              <a:t>Le informazioni relative al personale </a:t>
            </a:r>
            <a:r>
              <a:rPr lang="it-IT" dirty="0" smtClean="0"/>
              <a:t>a </a:t>
            </a:r>
            <a:r>
              <a:rPr lang="it-IT" dirty="0" smtClean="0"/>
              <a:t>tempo </a:t>
            </a:r>
            <a:r>
              <a:rPr lang="it-IT" dirty="0" smtClean="0"/>
              <a:t>determinato </a:t>
            </a:r>
            <a:r>
              <a:rPr lang="it-IT" dirty="0" smtClean="0"/>
              <a:t>in servizio.</a:t>
            </a:r>
          </a:p>
          <a:p>
            <a:r>
              <a:rPr lang="it-IT" dirty="0" smtClean="0"/>
              <a:t>Le informazioni degli incarichi attribuiti o autorizzati ai dipendenti, anche a titolo gratuito.</a:t>
            </a:r>
          </a:p>
          <a:p>
            <a:r>
              <a:rPr lang="it-IT" dirty="0" smtClean="0"/>
              <a:t>Le informazioni relative alla contrattazione (link ai contratti collettivi del comparto e documenti di contrattazione integrativa).</a:t>
            </a:r>
          </a:p>
          <a:p>
            <a:pPr>
              <a:buNone/>
            </a:pPr>
            <a:endParaRPr lang="it-IT" dirty="0">
              <a:solidFill>
                <a:srgbClr val="FF66F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sull’attività </a:t>
            </a:r>
            <a:r>
              <a:rPr lang="it-IT" dirty="0" smtClean="0"/>
              <a:t> </a:t>
            </a:r>
            <a:endParaRPr lang="it-IT" dirty="0" smtClean="0"/>
          </a:p>
          <a:p>
            <a:r>
              <a:rPr lang="it-IT" dirty="0" smtClean="0"/>
              <a:t>Al fine di consentire un controllo diffuso sul proprio operato, l’Art. 23 Decreto Trasparenza prevede che, ogni sei mesi, debbano essere pubblicati gli elenchi dei provvedimenti dei Dirigenti.</a:t>
            </a:r>
          </a:p>
          <a:p>
            <a:r>
              <a:rPr lang="it-IT" dirty="0" smtClean="0"/>
              <a:t>Per provvedimento deve intendersi ogni atto che abbia un effetto innovativo per l’ordinamento giuridico (dai contratti con i privati agli accordi con altre Amministrazioni), dovendosi invece escludere la mera </a:t>
            </a:r>
            <a:r>
              <a:rPr lang="it-IT" dirty="0" smtClean="0"/>
              <a:t>corrispondenza</a:t>
            </a:r>
          </a:p>
          <a:p>
            <a:r>
              <a:rPr lang="it-IT" dirty="0" smtClean="0"/>
              <a:t>Per ciascun atto devono essere indicati una serie di elementi come l’oggetto, il contenuto, l’eventuale spesa prevista e i principali documenti contenuti nel fascicolo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sulla spesa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E’ prevista </a:t>
            </a:r>
            <a:r>
              <a:rPr lang="it-IT" dirty="0" smtClean="0"/>
              <a:t>la pubblicazione delle informazioni relative a: </a:t>
            </a:r>
            <a:endParaRPr lang="it-IT" dirty="0" smtClean="0"/>
          </a:p>
          <a:p>
            <a:r>
              <a:rPr lang="it-IT" dirty="0" smtClean="0"/>
              <a:t>Procedure </a:t>
            </a:r>
            <a:r>
              <a:rPr lang="it-IT" dirty="0" smtClean="0"/>
              <a:t>di gara attivate ai sensi del D. </a:t>
            </a:r>
            <a:r>
              <a:rPr lang="it-IT" dirty="0" err="1" smtClean="0"/>
              <a:t>Lgs</a:t>
            </a:r>
            <a:r>
              <a:rPr lang="it-IT" dirty="0" smtClean="0"/>
              <a:t>. n. 163/2006 (Codice dei Contratti di lavori, servizi e forniture).</a:t>
            </a:r>
          </a:p>
          <a:p>
            <a:r>
              <a:rPr lang="it-IT" dirty="0" smtClean="0"/>
              <a:t>Contratti comunque stipulati dall’Amministrazione (anche al di fuori del D. </a:t>
            </a:r>
            <a:r>
              <a:rPr lang="it-IT" dirty="0" err="1" smtClean="0"/>
              <a:t>Lgs</a:t>
            </a:r>
            <a:r>
              <a:rPr lang="it-IT" dirty="0" smtClean="0"/>
              <a:t>. </a:t>
            </a:r>
            <a:r>
              <a:rPr lang="it-IT" dirty="0" smtClean="0"/>
              <a:t>n.163/2006</a:t>
            </a:r>
            <a:r>
              <a:rPr lang="it-IT" dirty="0" smtClean="0"/>
              <a:t>).</a:t>
            </a:r>
          </a:p>
          <a:p>
            <a:r>
              <a:rPr lang="it-IT" dirty="0" smtClean="0"/>
              <a:t>Elenco dei fornitori dell’Amministrazione con l’indicazione delle procedure previste per la loro individuazione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sulla spesa</a:t>
            </a:r>
            <a:endParaRPr lang="it-IT" dirty="0" smtClean="0"/>
          </a:p>
          <a:p>
            <a:r>
              <a:rPr lang="it-IT" dirty="0" smtClean="0"/>
              <a:t>Le scuole sono inoltre tenute alla pubblicazione dei dati relativi al bilancio di previsione e a quello consuntivo di ciascun anno in forma sintetica, aggregata e semplificata.</a:t>
            </a:r>
          </a:p>
          <a:p>
            <a:r>
              <a:rPr lang="it-IT" dirty="0" smtClean="0"/>
              <a:t>La dizione usata dal legislatore è chiara: non si parla solo del “documento” di bilancio (quello che, in molti casi, è già pubblicato), ma dei “dati” relativi al bilancio.</a:t>
            </a:r>
          </a:p>
          <a:p>
            <a:r>
              <a:rPr lang="it-IT" dirty="0" smtClean="0"/>
              <a:t>Per rendere maggiormente comprensibili queste informazioni, il legislatore ha incentivato il ricorso a rappresentazioni grafiche riassuntive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Obblighi sulla spesa</a:t>
            </a:r>
            <a:endParaRPr lang="it-IT" dirty="0" smtClean="0"/>
          </a:p>
          <a:p>
            <a:r>
              <a:rPr lang="it-IT" dirty="0" smtClean="0"/>
              <a:t>In aggiunta a quanto sin qui esaminato, le scuole pubblicano, unitamente agli atti cui si riferiscono, i rilievi non recepiti degli organi di controllo interno, degli organi di revisione amministrativa e contabile e tutti i rilievi ancorché recepiti della Corte dei conti, riguardanti l'organizzazione e l'attività dell'amministrazione o di singoli uffici.</a:t>
            </a:r>
          </a:p>
          <a:p>
            <a:r>
              <a:rPr lang="it-IT" dirty="0" smtClean="0"/>
              <a:t>In particolare, in questa sezione dovranno essere pubblicati gli atti dei revisori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obblighi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66FF"/>
                </a:solidFill>
              </a:rPr>
              <a:t>Altri contenuti</a:t>
            </a:r>
            <a:endParaRPr lang="it-IT" dirty="0" smtClean="0"/>
          </a:p>
          <a:p>
            <a:r>
              <a:rPr lang="it-IT" dirty="0" smtClean="0"/>
              <a:t>Per ogni sotto-sezione sono da considerarsi i contenuti minimi che devono essere presenti nella sotto-sezione stessa, ai sensi del Decreto Trasparenza. In ogni sotto-sezione possono essere comunque inseriti altri contenuti, riconducibili all'argomento a cui si riferisce la sotto-sezione, ritenuti utili per garantire un maggior livello di Trasparenza.</a:t>
            </a:r>
          </a:p>
          <a:p>
            <a:r>
              <a:rPr lang="it-IT" dirty="0" smtClean="0"/>
              <a:t>Eventuali ulteriori contenuti da pubblicare ai fini di Trasparenza e </a:t>
            </a:r>
            <a:r>
              <a:rPr lang="it-IT" dirty="0" smtClean="0"/>
              <a:t>non riconducibili </a:t>
            </a:r>
            <a:r>
              <a:rPr lang="it-IT" dirty="0" smtClean="0"/>
              <a:t>a nessuna delle sotto-sezioni indicate devono essere pubblicati nella sotto-sezione \"Altri </a:t>
            </a:r>
            <a:r>
              <a:rPr lang="it-IT" dirty="0" err="1" smtClean="0"/>
              <a:t>contenuti\</a:t>
            </a:r>
            <a:r>
              <a:rPr lang="it-IT" dirty="0" smtClean="0"/>
              <a:t>".</a:t>
            </a: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modalita’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L’Art. 6 del Decreto disciplina i requisiti che devono possedere le informazioni diffuse dalla P.A. attraverso i siti istituzionali. Tutti i dati formati o, comunque, trattati da una P.A. dovranno essere pubblicati </a:t>
            </a:r>
            <a:r>
              <a:rPr lang="it-IT" dirty="0" smtClean="0">
                <a:solidFill>
                  <a:srgbClr val="FF66FF"/>
                </a:solidFill>
              </a:rPr>
              <a:t>integri</a:t>
            </a:r>
            <a:r>
              <a:rPr lang="it-IT" dirty="0" smtClean="0"/>
              <a:t>, cioè con modalità tali da garantire che il documento venga conservato senza manipolazioni o contraffazioni; </a:t>
            </a:r>
            <a:r>
              <a:rPr lang="it-IT" dirty="0" smtClean="0">
                <a:solidFill>
                  <a:srgbClr val="FF66FF"/>
                </a:solidFill>
              </a:rPr>
              <a:t>aggiornati, completi, assicurando l’accessibilità di tutti i dati</a:t>
            </a:r>
            <a:r>
              <a:rPr lang="it-IT" dirty="0" smtClean="0"/>
              <a:t>, eccetto quelli che sono soggetti a restrizioni di riservatezza e sicurezza; tempestività, semplicità di consultazione: i dati devono essere resi disponibili a chiunque, senza necessità di registrazione, comprensibili e omogenei.</a:t>
            </a:r>
            <a:endParaRPr lang="it-I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Trasparenza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modalita’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di pubblicazione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Un’informazione di qualità deve essere:</a:t>
            </a:r>
          </a:p>
          <a:p>
            <a:r>
              <a:rPr lang="it-IT" dirty="0" smtClean="0"/>
              <a:t>Conforme all’originale (analogico o digitale)</a:t>
            </a:r>
          </a:p>
          <a:p>
            <a:r>
              <a:rPr lang="it-IT" dirty="0" smtClean="0"/>
              <a:t>Completa e non parziale</a:t>
            </a:r>
          </a:p>
          <a:p>
            <a:r>
              <a:rPr lang="it-IT" dirty="0" smtClean="0"/>
              <a:t>Accessibile a tutti</a:t>
            </a:r>
          </a:p>
          <a:p>
            <a:r>
              <a:rPr lang="it-IT" dirty="0" smtClean="0"/>
              <a:t>Tempestiva</a:t>
            </a:r>
            <a:endParaRPr lang="it-IT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4089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Albo on </a:t>
            </a:r>
            <a:r>
              <a:rPr lang="it-IT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line</a:t>
            </a:r>
            <a:endParaRPr lang="it-I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908720"/>
            <a:ext cx="58304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sz="5400" b="1" cap="none" spc="0" dirty="0" smtClean="0">
                <a:ln w="11430"/>
                <a:solidFill>
                  <a:srgbClr val="33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Amministrazione</a:t>
            </a:r>
          </a:p>
          <a:p>
            <a:r>
              <a:rPr lang="it-IT" sz="5400" b="1" dirty="0" smtClean="0">
                <a:ln w="11430"/>
                <a:solidFill>
                  <a:srgbClr val="33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trasparente</a:t>
            </a:r>
            <a:endParaRPr lang="it-IT" sz="5400" b="1" cap="none" spc="0" dirty="0">
              <a:ln w="11430"/>
              <a:solidFill>
                <a:srgbClr val="3399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2636912"/>
            <a:ext cx="81147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solidFill>
                  <a:srgbClr val="99FF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Codice amministrazione</a:t>
            </a:r>
          </a:p>
          <a:p>
            <a:r>
              <a:rPr lang="it-IT" sz="5400" b="1" cap="none" spc="0" dirty="0" smtClean="0">
                <a:ln w="11430"/>
                <a:solidFill>
                  <a:srgbClr val="99FF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digitale</a:t>
            </a:r>
            <a:endParaRPr lang="it-IT" sz="5400" b="1" cap="none" spc="0" dirty="0">
              <a:ln w="11430"/>
              <a:solidFill>
                <a:srgbClr val="99FF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4365104"/>
            <a:ext cx="7044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Fattura elettronica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5103674"/>
            <a:ext cx="50079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it-I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Conservazione</a:t>
            </a:r>
          </a:p>
          <a:p>
            <a:r>
              <a:rPr lang="it-IT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sostitutiva</a:t>
            </a:r>
            <a:endParaRPr lang="it-IT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7650" name="AutoShape 2" descr="data:image/jpeg;base64,/9j/4AAQSkZJRgABAQAAAQABAAD/2wCEAAkGBhISEBQUEBQWFBUVFBQUFRgUFBQVFBQYFRcVFRQWFRQXHCYeFxkkGRQXHy8gJCcrLCwsFR4xNTAqNSYrLikBCQoKDgwOGg8PGjUlHyQsLCsqKSksKSkpLCosLywvLC0tLCwsLi8sLywsLCwtLCwsLC0sLCkvNCwsNDQtLCwvNP/AABEIAPoAygMBIgACEQEDEQH/xAAcAAABBQEBAQAAAAAAAAAAAAAAAQMEBQYCBwj/xABJEAACAQIDBAcFBAcECAcAAAABAgADEQQSIQUxQVEGEyIyYXGBB0JSkaEUgrHBM2JykqLR8CNTc7IWJEODk7Ph8RUXNHSjw9P/xAAbAQABBQEBAAAAAAAAAAAAAAAAAgMEBQYBB//EADMRAAEDAgMFBwMFAQEBAAAAAAEAAgMEERIhMQUTQVGBYXGRobHR8BQy4RUiM1LBI3IG/9oADAMBAAIRAxEAPwD3CFoRYISWhaLCCEloWiwghJaFosIISWhaLCCEloWiwghJaFosIISWhaBacl426RrdV2y6hG88M8a+pYiychacB50HjjZWu0RZLaFosI6uJLQtFhBCSEDCCERYkWCEQhCCEQhCCEQhCCEQhCCEQhCCEThmgzRpmkKoqMAsEoC6VmnBackzktKGWqKdDV3mhmjeaGaRPqSlWTuadB4wGnQMkR1RSSFJVp2DIytHUaXdNVYsimy1OwiAxZZpCQwgYQQiLEiwQiEIQQiEIQQiEIQQiEIQQiITFnDmIe7C26E25jTGdsY0xmZq5TdPtCQmR62MC6bzyH58oYqrbQbz9PGNUsPaZ2oqcJwjVPtaNSuDWqHdYeQv9TE/tPiP0/lJYSLkkP8A7Ozul4wOCiLiXXeA30Ml0MQGGnqOInLU5HqUiDddCP6sfCOR1L4zZ+i4Q13YrEGOKZGoVswuP+x4iPqZoqaXRR3BSEM7jSGOzVQPxNTBSGEDCPriIsSLBCIQhBCIQhBCIQhBCIQhBCI28cjbxif7F0Jlo20caNtMnVap9qh5bsT6D0/63j6LG0Gp8z+MfQSjhj3kpJ5p1xXQSLkiq/LWxAPhu/IgxxxYeoHzmkioQW3TJcmGWMuskswvbjYH0N7H6H5RpxKitpg1LaUxhtGI56/kfykwSLTHa9D+IkpZ3Z98Av8AM11+qdSPCMpHhNpR/aozkGEDCTUlEWJFghEIQghEIQghEIQghEIQghE4edxCIh7cTbICjsI0wj7iNMJmKqI3T7SopFm89fyP5R9DOKyaePCJTeUY/wCUt+ac1Cc979oW9V3fQ/wx3rwbWIJ32v4fzkau9lzfCQ3oO9/CTFqPYG283A8yQPzl9FW4W5afPymi1dUdbt8R08hov4X+9EcxRYCw3DT5Rqo3Abz/AFeVVZNjyGqcaEtAak+ny/63+UkqJxTSwsI6okqkhsAElxTiCOzhBO5rIGYWpgpDCBhH1xEWJFghEIQghEIQghEIQghEITl6gG+CF1CRWxnIfONHENzghTGWNMsj9c3Mw+0N5yFUU+MXCUDZOFZGqCx8/wAf6/AyQtcHfpGcfTOS43g39OP0P0maraNxjdYZ6jon2HNN1G7J8iPmLTj7eXYrkK5Te5vqBdTfQDeQRYn0kJMepIW97kDmN4krEVrIDy1P7zH85XUcrxA8E26dn58k5JGWuAIUhnnWHTjz3eQlWMdmNl1J3Dj8peUKVlA5AD5Cc2bC+Z5e4af6uytwCxShY6qwVY4BNhTUtsyohcgCLCEtEhIYQMIIRFiRYIRCES8EJYQhBCIQjdapYfhBC5r4i2g3yGWvvgTO6VItBCbjq4Zjw+clpSA3QaqBvMEKMcI3hG3pEbxJX2pf6EcVwdxghVpWO0qltD6HlH62GvqJEMbdG12qLryHaq4mjiaowVaoo66takXwrU6YDkhVFdlCjXQDdprOa22Ns27dRFHEu2zFAHMnrz+Es+kuHq/aHHaKioxAbA0satmJYWosA6i7GxVreGsY/wDCawGYUSANb0tg4Wm+/eGxFUgHxtEvpIHG5YD3gID3c1c+z2rUqYlTWrpXbqqhvTt1aHMi2Xq1CM1r3a7aNoRqD6YEnn3s7V3xNWoTUYLTyt1tWm7qWKlVK0bUkFkPYVezz1nocXuWN0Fu7RFydUWhCEWhEIQghIYQMIIRFiRYITOMxK06bu+iopZvJRc6cd0ztBq9YZ6lVqIPdp0hT7I/WZlOY/Q8Ba17nb2GaphayoLsabZRzIFwPUi3rM/hdoBkUqdCot5W0+kpNqVLoXNF7A30yz71Opow5hI1v3qwXa1TD/pyKtLjUC5Xp+NVB2WXmy2txW1yL1HvqN0yxxckdGsbkZsOe6Bno+CCwan90kW/VcD3Ymg2kJH7px109l2ans3EOGq0ch4p7m3KS5Xubk+cvVASAX0lhTSwsJEwq9rykmu9hBCaxGI4D1kWEl0cMLdqCFEig23Sf1I5D5SPWw1tV+UEJyhiL6Hf+M5xVHiPWRg1teUYrdK8MumfrG4rSVqpHgSgIHqREPkawXcbDtSmsc82aLqBt3o3RxajrQQy911sGW+pGoIYX1sRM3g/ZS7VLYhsN1YOjU6LGvUFjoetLLR4bsx8Rvl9U6UD3aL/AH3pJ9AzH6RV6Y1AP0KeuIN/l1VvrIrtpUzNXj1T4o5XaN9FoNk7Go4akKdBAiDWw3knezE6sdN55DlJszNHpp8dBv8Ad1KT/RmU/SWOF6T4dyFz5HO5aoakx8FDgZvu3i4qyCU2Y8E9+aS+mlZq1WsIgaLJSYRCEIISGEDCCERYkWCEhEx+29m9RUzL+jqsfuVDckfsvqRya498W2BMjbQwSVqb033MpFxvHJhyINiDzAkOtpW1URjPQ8in4JjE+/DisXmnLVzTK1RvpsKniQAQ49ULDzIiUi1rP3gWVrbsyEq1vC6kjwtO7zzprnwSg8WnzC0JAcFvKbAgEG4IBB5+Mroz0WxF8Mqk3NMtSPlTNkv5pkPrJDixPnPTYpBIwPGhF1mntwOLeSewe8+UcxndHn/OM4VrN56STXS6mOJCh0h2h5ywlarWN5NeuoUsSAALkk2AA1JJ4Wghc1MSAbb5SbQ6U9rq8KvXPuLa9Up4i41cjiF0HErKzF7QfFsVpXWjxbUNUHM8VQ8F3txsNDA6V/ZqOFCV8QMNQa4rZB/b1lFslJWHcQ9q4AuQABYZpVzVZdlEcv7a9GjifJTY4WsP/TXly7/ZVOP6W0GfLWqviSDqtBFamDxCrmCNbn2/2pqOjlbCYhTkR7ra61kdGAOminskae7eYvZfTTCog+wbOxD0uDLTIVraZtB2vM3M0WxPaZhKlQUahfDVToqV1yXPIHdfWR9zljkbftdcnrcWCW6a/wC1ht3WHotRVw6KeyqjTgqj8pIww7PrIterc/KPUXsvzMcLgG5JixJUTpBjWpIDTwjYpzeyoKQUWtq7voo14AnwmExHSuqlxjNlvTpe8aFQVco5tTIKEeeWWvSH2lCnW+z4Kk+KxFrlKQvl8XO5B4kHxA0Jq32x0hbtHCYe2/I1ekX8u9a8aML5xdsYcO0DPuJI8QE82ZsOT3WPef8AFpNj4xhSWtgKwr0DfsMWKC29bG70WHEC4HwDfNPsnbtOuLC61FAz02tnW+4i2jKeDLcHzuB5r0c6aUqOLKY3Cts/EVrA7xRrkHRhbsM/DMADY2u2k2G09nBrVaRKut2VktdbjVk4EEb13MPGcE0lKbWNuLTmR/5PH5Y8Eohk2vR3utYDCU2wtudddKllqqAWA7rruFSnfUqeW9ToeBNwDLqORsrA9huCoL2FhwuQYQMI4kIvGMZtGlSANWoiA7s7Kt/K51kbbm0uoolwAWJCoDuZ2NlB8OJ8AZj8NSzOXqEu57zHRm+XdXko0Eqq/aTaSzbXceCmU9LvQXE2AVttbb3WvkoVLUxbrKlJrliRcIjr3bCxJGvaABGsYobMwx1NNSfiJJfzz3zX8bxamxkqC6/2dTg4ufRgT2l8D+OshUKrKzK4yups68NdzKeKkbj5jeDM3VVkzn71/wBvDkPnNWEcbMOFhsu8dgepBqKxalcs+clqlO+9y290537Q36jc0mBrVFzD+zT3b2FRhz1ByDw3+I3CQD11WlSPcuajj4urK5QfDM6n7st9o1Izu45QZvhPNK3jmWZx/wAWZpoUJytUU3uSKtUG+g1uxB7oGoI0E0WxdqNVVlqa1EtcgWzqb5XtwJysCOam2hEoqo1vzj+xamXFU+Th6R9V6xT86VvvGP7JrXsnbGTdpysfJLq4WyRF1sxmtSDJ1KpmEgstjYxUcg6TcLPKTWw19RMftLGHE1Oqp601axI3VGU63501IP7RHIC9r0n2wRTFOmSr1bi4OqIO+48dQo5FweErtiUlVTawtZAOAAA0H0+UpNpVZDhAzj9x7OXVWFNCA3enp7p3G4hMLh3qPoqKWJO82BJJ56An0tMt0X6LfbGG0Nornd+3h6NSzJh6R1QlDo1RhZiSNNNL92z6cUOuo06O9ateglS3wGtRD/w5h6yy23tz7Ph2qBQWJC014F2va9uAAJt+raTNkw70lwGYOFo6fnyUKteW2bfXMlTMQadMA1XRBwLuqjyGYiRNrdHcLjsPasqV6ZvZgwYqedOouqnyPneY3pV0bqYfCVMbjKvWOuQ1BlzMOsdUAU3A0LjQAAa23a53obtoUqq1sOxNKowSqm4MCQCHX41BuD5cCQdZHRxSsOCW7hwtke73VS6XC4NLSAdCt30WqVaFVsDXc1MiCph6jd6pRvls366nQ+h4yb022pUp0FpYb9PiKi0KV9wZ/ePgoDOf8PkYm3cJlxeBqA2ZcRUpnxSpQqsw/eooYbRpBtoYMtuVMQV5Z8hUeoRqnzmJqIm/Vth4Gx6cutvNXcUh3Bk4i/lxT+wth4XZuFN2CILNWrVDZqrne9RjqWJJsvC9h4mH9oezHbL1xXgGelVRD99l7I8WtKPpZs2rj9pUcGrZadOh15uLgFmZWfKD2jYIo825mYDpLVGz8c2FxSWUBWSqhJDI/dcoRfmCAdCp73HcR09Ixjd+8hzhcAaAcL5H54qhe+UZsZi5le1dIejmHxmHNOsoqUnFwQQbXHZem3Btbgj6gkTP9BsdVTrsFiWz1cIwAfjVpOM1Gp5ld/ip4mV3s022UqthGbNTZWqUdbhGWzOq/qspLW3XUn3jLmrQttYOOOCKt92scn+dhKDbtJuGG5uRYg8wcvnaFYbPmD3DDo4HLtCf2hRKVA1M5GBz0mtorHRlIG9DuI5HmARq9i7UWvSDgZWuVdSblHHeU8+YPEEHjM1tM3y89flp/KM7Ix/U4hWPcqFadTwN7UqnoTkPg4+GY/Z1buKkwn7XHwJ91oJ4N7Fi4j587e9bkwhCbBUqznTO+Why61vn1NW30vKCmSCJqelmHzYYsNTSZavotxUt/uy8xVSlks9Ow1u1gSrA3uSo36kG47Vr2vuOM27GfqA7mMuivqBwMNuS0+Cq3kfpBSGajUG8lqTeIymovyKfxGM4CuSoYC4IB0IcejLofOJian2hlVWstMklkykZspUIuYEMbOxblZRvOkJkgfCYzquYcMmJRlxIpVEqHQKSrHkHK2Po6JfwLHhLTF1c27dv9Du14+cgnCdQ/WOS6jcxsDR0sWyqArDU3cWZQTpbMZ3UwSi+XMmuoR3Rb8ewDlHoBEYTHFgcUokOcCFC2huVeLMtvJWDO3kALebAcZ1hWtWokb+upfVgp+hM6NBVuQNTvJLMxtuuzEk+V53smlmxNAfrlz5IjG/7xQesRRi9TG1v9h6qQ42icTyK3D0Qw1kSpRIlhIO28b1OHq1BvSm7D9oA5R+9YT0UmwuVmWjEbBYrF4jra1R+F+rT9mmSL+rZz6jlJWEewt43/r5SDhKGVVX4QF+Qtf6SUqTAPr8UpkPFaF0Fmho4LjbNMtTsgJcMrU7AkZkIdcx3KLqLk/nKbpxiKjUKRWlUBSrmIK3ABRhmDqSpsbcb9rzmhVROa1SsutNifD+YOhlnQ7ekopA9jbi9yD8ChzUDJxhcf8914v0h6XbS2tXp4BmWxrBERVFMO1yFeqd50N+A4gXml2D0FfDYtcF1i1clRK9d0BColkJU33McoUcy/gbafF9GaGKcOaYo1wbh6fYDW90kAmmT8S7uUl4DC1EzYfDU1wgFmqOzdbXfN/tEvo9zcCoxIHwjdNXQ7co2MdODZ1iA22l+N+NuGQVXVbPmuI9QLG9+XP8AF/FWFar1+NuO5hg1zwNeqAMo/YpEk+NZeRhtnCuyK9IXq0XFWmL2z2BD078M6FlvzIk7A4FKSKlMWVb7ySSSbszMdWYkkknUkmPlZjqiqfLUb8ZWIt00VlFE2OPd+PbfVZbbtZyaG0sAczUkZHXLctSuxOZN90JcMu8Xv7s8W6a4rF4zGNXrDrC9lQ0lOTKBZVVQTl8RfeSdb3nveO2YyM1bCsyVGILIqq9Os2gBemzKFbdd1ZTYa3taRl2BTVzWanSOIa1+rp5aaHi2X32v7x+XGal//wBBSvpRvmnG3S3oezlx7FXR7PkbL+137T88fI9+Sqdm1K9fGUMZ9mXDrTwwphHqKgZjTZL3y6qA5GgPcWXSUqoxFSo+Ql1VQUcnq1S5C2ZRe7MzZhzAtYXhSwL5iztv5nUyXktMrtDbdTWjA7JoAAA5DTt81cRUUMDrtzPPv8vJNPIuIpBlKtuIIPkdDJbCM1BM/oVPaVrejePNXDIzm7i6VPF6ZKMfUjN96WcynQvEWevT59XVHqDTb/lKfvTVz0mjm30DJOY81namPdyuaPl0jLeYHHYA4eqafu6tSPNB7t+aXynwyniZv5D2pstK6ZXvvzKR3kYbmUnjqRyIJBuCY1tCiFXFh4jQ/OaVS1G5fc6HVYlcLSY3amhJ3kopv56a+ssqDAWA0A0FtAByA4CRMbsutQJzqWT+8RSV++guyfVfHhOMNi1IuCCOYNx8xMO+KamfhlFldnDI27TcK4azKQdQRr4jiPlcesqMFWJo0yd/Vpfx7I1j1fG2Q5SC1iB5+PISDTOVFUblVVvwsoAuflOTy4gLJMURF07VeW/RDB3d6xGgHVJ42N6pHhmCr502lXs3ZtTEn+zuKfvVeFuIpfG363dG+5IyzcYTCrTRUQZVUBVA3ADdL7Yuz3B2/kFuXuotdUAN3TdeKelH0yb/AFRh8VSgvoa1MH6Xl5KLpmP9WHhWof8ANQfnNHVG0D7f1Poq2n/lZ3j1WapR9ZHpHSSFnmfFaN+qfpAcd3H+QlLt7pthsMQrEAkkC17aGzdoKxNjobAgHS99JaVqRZSoYrfS43gcbcja4vwvfhPLva7gslegyiyGjkUAWC5DYAekttnwsnkEbuN9NdExYXuvS9kbZo11zCpQYnu5KlydNbhlU38hLgMBodJ5B7H9uUUr1MLicuTEFDTLgFOtW6hSGFu0rWB5qo4iez/6I0fdzU/8KrUQfuBsv0ly/YrhnG4dVCkmax2FwPr7JkVV5xTVXnOj0R5V6w9aJ/zUjFHRAca9b/4R+FKMfpdXp+3xPsk76HmmDUBkDam1adFSWq0kI1tVcrpx0UFvpLpeiND3zUqf4lWqQfuhgv0nl3tp2vQpImAwyorZ1rVwiqoUKD1SHKO8SxbnYLzj7NjvOcjh0ufZdZOxzg1oJ8vdX2xvaFhqlRqauDbUkXamRxN2RSFHOxA4kDWaLEhdGTQHeOR36eB/KeJey7Cl9oow3U0dz8rAHznsOHw4RcoPZBOUfCp3IOYBvbkCBwlZtGJlO7dNzyBz4KZhF7hK0ZePNGXlG7VPtUnou1sb50Kv8L0SP8zTbTDdG1vjl8KVc/xUB+Jm5m82KSaRvefVU+0f5ugRFiRZcKvSESDithYeob1KSM3xZQG/fGv1k+E45ocLELocWm4Kpv8ARLDfC/8Ax8R/+kco9F8Kpv1QYjUGoWq28usJtLWEZFPC03DBfuCcM8hyLj4lchbTqEI+mkSm6X074KsR7iir/wAJlqH6JLmN4igHVlbUMCpHMEWP0iJGY2Fp4iyXG7A4O5FYCnH1kHCKVGRu9TJpt4tTOQn1sD94SYhnmEjSx5aeC1Ds8wn1me6f9HzisGwQXqUz1ieNh2l9RL9THFaSIJTE8PbqEwV82EW0PkQfzE3fRz2zY/CoEqZcSgFh12brABuHWqbkftAnxk/p/wCz8kticIt761KY3g8WUfl/RwGysi1060dkNYgjcfEec3lPVsnjxs6jiEnctlIa5es0vb/Vy3bAac1rsB9aRir7f6j/AKLZ5J/9wT+FKUX2rTwt6W/C0ZwxFMELYAsWAAta9rjx1v6EDhE/VO5Kf+hwXGad6Qe2/H1VKUkTC8CVDPVHkz6L55b8iJ5xUqliWYkkkkliSSTqSSdSfGaHpdiUZkAsXF8xG+2lgfGXHQn2dvWZa2KBSiDcKRZqnody/wBeBVJVsjj3kmX+9yhvp2U7y1i0vss2AaOGas4s9a1r7wg3fM6zaMYoUAAAAACwA3ADcBOGMw1TOZpDIeK4FwxjNQx60YrLIJTzdVO6I0r4qo3wUQPWq9//AKZs5nehWGtRer/e1Dl/Ypjq19CVZvvzRT0XZkRipWNPK/jmqGtfjmd4eCIsSLLBQ0QhCCEQhCCEQhCCEQhCCFiulGC6vECoO7WsD4VUXT96mvzpeMiUNZtNqbOWtSam17NxHeUjVWU/EGAI8RMMoenUanVFnQgOBuIN8rr+qwFxyII3gzG7boiyTft0Ovf+fVXtFNvI8B1Hopdp0DALyhklAAQpNwu1aZvbfRHBYok1ENOpuzp2SfMDQzRZZzUoA7x68Y/HLJGcTDY9iTksKPZe6/8Ap8YcvJ0zf5Yv/ltW/wBrjbDjkTKT+9NmcAOZ9QDBcAOZ9ABJn6jUc/IeyeErgLYj5qi2L0MwOGYFUNapfv1O16gHQTUFo3Togbhb8fnOipkSSWSQ3ebntTJsuWaczvq4dXGC0lduFxI1emzstOn36hyKfh3ln+6t28wBxkmswVSWIAAJJOgAGpJ8Jb9F9kkXr1AQ7jKinfTp3B1HB2IDEcLKOBk/Z1EamYA/aMz7dU3NOImF3HgrzCYVaaKiCyoqqo5BRYD5CPQMJ6Cs9e6IsSLBCIQhBCIQhBCIQhBCIQhBCJUbf2EK6hlOWql8jWuNd6OBvQ2HkQCNRLeERJG2RpY4XBS2Pcx2Juq89w+JZGZKilWXvod633EHcyngdx8DcC0pqGF11H9b+UvNsbDp4gdq6uvcdbZ0vvGuhU8VOh+RmSxWHrYU3qCy/wB6l+qI/XBuafk115MZkKvZr6Y4mjEzzCuY52T9juXNWnUxOpjOG2sptnG/3l1B8bfyvLKiVfuMG8jr6jeJHjjZL9h91x5cz7gonUw6mTxRh1Ee+kTe9UDqYdTLD7P4SPWrU13sL8hqfkPziXU4YLuyHauiQnIKP1MZxFVUBLECwubkAADeWJ3CJU2kWcJSVix4KLvbmx7tMfrMfLlJmythqzhq9mZbsEU3pIwIys1++/EE6DgL6zsFE+p/i0/sdOnNdfKI/v8ABM7G2O1Zlq1lIpghqaMCC5Gq1KincoOqqdb2Y6gAasCAEWaympo6aPAz8k8yquWV0rrlIYQMJJTSIXhCCEXheEIIReF4QghF4XhCCEXheEIIReF4QghF4GEIIVJi+iNBiTTzUWOpNIgKTzNMgofPLfxlbX6O16eXK6VACSRkamzH3Rdcw/Aa3mthIclDTyHEWi/PQ+SkNqZWi18u1Y6hgsapC5WAVMt1qqyhrG5s1i3Dh6b51bGEPYVOBBzIBYe6NbliACTbid15r7QjP6bFoCfHolfVO/qPnVZQbPxTN2gqjMxOd3qXUAaZQlu8dADraOUejpHaq1Hdgq2VEFNGcg6kC7cvetprNPaEcbQU7cy2/fn6pJqZDobdyr0wK0lC0wQNdEFrsTcliB9Y/c5uNs54cAvluvJMJOAso5N1EQsVsSQciG9tbknNbTfb5TqnWIUX1JOuhFt40Fr2uPreSYQQohxh+A8efAX008x6SXCE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652" name="AutoShape 4" descr="data:image/jpeg;base64,/9j/4AAQSkZJRgABAQAAAQABAAD/2wCEAAkGBhISEBQUEBQWFBUVFBQUFRgUFBQVFBQYFRcVFRQWFRQXHCYeFxkkGRQXHy8gJCcrLCwsFR4xNTAqNSYrLikBCQoKDgwOGg8PGjUlHyQsLCsqKSksKSkpLCosLywvLC0tLCwsLi8sLywsLCwtLCwsLC0sLCkvNCwsNDQtLCwvNP/AABEIAPoAygMBIgACEQEDEQH/xAAcAAABBQEBAQAAAAAAAAAAAAAAAQMEBQYCBwj/xABJEAACAQIDBAcFBAcECAcAAAABAgADEQQSIQUxQVEGEyIyYXGBB0JSkaEUgrHBM2JykqLR8CNTc7IWJEODk7Ph8RUXNHSjw9P/xAAbAQABBQEBAAAAAAAAAAAAAAAAAgMEBQYBB//EADMRAAEDAgMFBwMFAQEBAAAAAAEAAgMEERIhMQUTQVGBYXGRobHR8BQy4RUiM1LBI3IG/9oADAMBAAIRAxEAPwD3CFoRYISWhaLCCEloWiwghJaFosIISWhaLCCEloWiwghJaFosIISWhaBacl426RrdV2y6hG88M8a+pYiychacB50HjjZWu0RZLaFosI6uJLQtFhBCSEDCCERYkWCEQhCCEQhCCEQhCCEQhCCEQhCCEThmgzRpmkKoqMAsEoC6VmnBackzktKGWqKdDV3mhmjeaGaRPqSlWTuadB4wGnQMkR1RSSFJVp2DIytHUaXdNVYsimy1OwiAxZZpCQwgYQQiLEiwQiEIQQiEIQQiEIQQiEIQQiITFnDmIe7C26E25jTGdsY0xmZq5TdPtCQmR62MC6bzyH58oYqrbQbz9PGNUsPaZ2oqcJwjVPtaNSuDWqHdYeQv9TE/tPiP0/lJYSLkkP8A7Ozul4wOCiLiXXeA30Ml0MQGGnqOInLU5HqUiDddCP6sfCOR1L4zZ+i4Q13YrEGOKZGoVswuP+x4iPqZoqaXRR3BSEM7jSGOzVQPxNTBSGEDCPriIsSLBCIQhBCIQhBCIQhBCIQhBCI28cjbxif7F0Jlo20caNtMnVap9qh5bsT6D0/63j6LG0Gp8z+MfQSjhj3kpJ5p1xXQSLkiq/LWxAPhu/IgxxxYeoHzmkioQW3TJcmGWMuskswvbjYH0N7H6H5RpxKitpg1LaUxhtGI56/kfykwSLTHa9D+IkpZ3Z98Av8AM11+qdSPCMpHhNpR/aozkGEDCTUlEWJFghEIQghEIQghEIQghEIQghE4edxCIh7cTbICjsI0wj7iNMJmKqI3T7SopFm89fyP5R9DOKyaePCJTeUY/wCUt+ac1Cc979oW9V3fQ/wx3rwbWIJ32v4fzkau9lzfCQ3oO9/CTFqPYG283A8yQPzl9FW4W5afPymi1dUdbt8R08hov4X+9EcxRYCw3DT5Rqo3Abz/AFeVVZNjyGqcaEtAak+ny/63+UkqJxTSwsI6okqkhsAElxTiCOzhBO5rIGYWpgpDCBhH1xEWJFghEIQghEIQghEIQghEITl6gG+CF1CRWxnIfONHENzghTGWNMsj9c3Mw+0N5yFUU+MXCUDZOFZGqCx8/wAf6/AyQtcHfpGcfTOS43g39OP0P0maraNxjdYZ6jon2HNN1G7J8iPmLTj7eXYrkK5Te5vqBdTfQDeQRYn0kJMepIW97kDmN4krEVrIDy1P7zH85XUcrxA8E26dn58k5JGWuAIUhnnWHTjz3eQlWMdmNl1J3Dj8peUKVlA5AD5Cc2bC+Z5e4af6uytwCxShY6qwVY4BNhTUtsyohcgCLCEtEhIYQMIIRFiRYIRCES8EJYQhBCIQjdapYfhBC5r4i2g3yGWvvgTO6VItBCbjq4Zjw+clpSA3QaqBvMEKMcI3hG3pEbxJX2pf6EcVwdxghVpWO0qltD6HlH62GvqJEMbdG12qLryHaq4mjiaowVaoo66takXwrU6YDkhVFdlCjXQDdprOa22Ns27dRFHEu2zFAHMnrz+Es+kuHq/aHHaKioxAbA0satmJYWosA6i7GxVreGsY/wDCawGYUSANb0tg4Wm+/eGxFUgHxtEvpIHG5YD3gID3c1c+z2rUqYlTWrpXbqqhvTt1aHMi2Xq1CM1r3a7aNoRqD6YEnn3s7V3xNWoTUYLTyt1tWm7qWKlVK0bUkFkPYVezz1nocXuWN0Fu7RFydUWhCEWhEIQghIYQMIIRFiRYITOMxK06bu+iopZvJRc6cd0ztBq9YZ6lVqIPdp0hT7I/WZlOY/Q8Ba17nb2GaphayoLsabZRzIFwPUi3rM/hdoBkUqdCot5W0+kpNqVLoXNF7A30yz71Opow5hI1v3qwXa1TD/pyKtLjUC5Xp+NVB2WXmy2txW1yL1HvqN0yxxckdGsbkZsOe6Bno+CCwan90kW/VcD3Ymg2kJH7px109l2ans3EOGq0ch4p7m3KS5Xubk+cvVASAX0lhTSwsJEwq9rykmu9hBCaxGI4D1kWEl0cMLdqCFEig23Sf1I5D5SPWw1tV+UEJyhiL6Hf+M5xVHiPWRg1teUYrdK8MumfrG4rSVqpHgSgIHqREPkawXcbDtSmsc82aLqBt3o3RxajrQQy911sGW+pGoIYX1sRM3g/ZS7VLYhsN1YOjU6LGvUFjoetLLR4bsx8Rvl9U6UD3aL/AH3pJ9AzH6RV6Y1AP0KeuIN/l1VvrIrtpUzNXj1T4o5XaN9FoNk7Go4akKdBAiDWw3knezE6sdN55DlJszNHpp8dBv8Ad1KT/RmU/SWOF6T4dyFz5HO5aoakx8FDgZvu3i4qyCU2Y8E9+aS+mlZq1WsIgaLJSYRCEIISGEDCCERYkWCEhEx+29m9RUzL+jqsfuVDckfsvqRya498W2BMjbQwSVqb033MpFxvHJhyINiDzAkOtpW1URjPQ8in4JjE+/DisXmnLVzTK1RvpsKniQAQ49ULDzIiUi1rP3gWVrbsyEq1vC6kjwtO7zzprnwSg8WnzC0JAcFvKbAgEG4IBB5+Mroz0WxF8Mqk3NMtSPlTNkv5pkPrJDixPnPTYpBIwPGhF1mntwOLeSewe8+UcxndHn/OM4VrN56STXS6mOJCh0h2h5ywlarWN5NeuoUsSAALkk2AA1JJ4Wghc1MSAbb5SbQ6U9rq8KvXPuLa9Up4i41cjiF0HErKzF7QfFsVpXWjxbUNUHM8VQ8F3txsNDA6V/ZqOFCV8QMNQa4rZB/b1lFslJWHcQ9q4AuQABYZpVzVZdlEcv7a9GjifJTY4WsP/TXly7/ZVOP6W0GfLWqviSDqtBFamDxCrmCNbn2/2pqOjlbCYhTkR7ra61kdGAOminskae7eYvZfTTCog+wbOxD0uDLTIVraZtB2vM3M0WxPaZhKlQUahfDVToqV1yXPIHdfWR9zljkbftdcnrcWCW6a/wC1ht3WHotRVw6KeyqjTgqj8pIww7PrIterc/KPUXsvzMcLgG5JixJUTpBjWpIDTwjYpzeyoKQUWtq7voo14AnwmExHSuqlxjNlvTpe8aFQVco5tTIKEeeWWvSH2lCnW+z4Kk+KxFrlKQvl8XO5B4kHxA0Jq32x0hbtHCYe2/I1ekX8u9a8aML5xdsYcO0DPuJI8QE82ZsOT3WPef8AFpNj4xhSWtgKwr0DfsMWKC29bG70WHEC4HwDfNPsnbtOuLC61FAz02tnW+4i2jKeDLcHzuB5r0c6aUqOLKY3Cts/EVrA7xRrkHRhbsM/DMADY2u2k2G09nBrVaRKut2VktdbjVk4EEb13MPGcE0lKbWNuLTmR/5PH5Y8Eohk2vR3utYDCU2wtudddKllqqAWA7rruFSnfUqeW9ToeBNwDLqORsrA9huCoL2FhwuQYQMI4kIvGMZtGlSANWoiA7s7Kt/K51kbbm0uoolwAWJCoDuZ2NlB8OJ8AZj8NSzOXqEu57zHRm+XdXko0Eqq/aTaSzbXceCmU9LvQXE2AVttbb3WvkoVLUxbrKlJrliRcIjr3bCxJGvaABGsYobMwx1NNSfiJJfzz3zX8bxamxkqC6/2dTg4ufRgT2l8D+OshUKrKzK4yups68NdzKeKkbj5jeDM3VVkzn71/wBvDkPnNWEcbMOFhsu8dgepBqKxalcs+clqlO+9y290537Q36jc0mBrVFzD+zT3b2FRhz1ByDw3+I3CQD11WlSPcuajj4urK5QfDM6n7st9o1Izu45QZvhPNK3jmWZx/wAWZpoUJytUU3uSKtUG+g1uxB7oGoI0E0WxdqNVVlqa1EtcgWzqb5XtwJysCOam2hEoqo1vzj+xamXFU+Th6R9V6xT86VvvGP7JrXsnbGTdpysfJLq4WyRF1sxmtSDJ1KpmEgstjYxUcg6TcLPKTWw19RMftLGHE1Oqp601axI3VGU63501IP7RHIC9r0n2wRTFOmSr1bi4OqIO+48dQo5FweErtiUlVTawtZAOAAA0H0+UpNpVZDhAzj9x7OXVWFNCA3enp7p3G4hMLh3qPoqKWJO82BJJ56An0tMt0X6LfbGG0Nornd+3h6NSzJh6R1QlDo1RhZiSNNNL92z6cUOuo06O9ateglS3wGtRD/w5h6yy23tz7Ph2qBQWJC014F2va9uAAJt+raTNkw70lwGYOFo6fnyUKteW2bfXMlTMQadMA1XRBwLuqjyGYiRNrdHcLjsPasqV6ZvZgwYqedOouqnyPneY3pV0bqYfCVMbjKvWOuQ1BlzMOsdUAU3A0LjQAAa23a53obtoUqq1sOxNKowSqm4MCQCHX41BuD5cCQdZHRxSsOCW7hwtke73VS6XC4NLSAdCt30WqVaFVsDXc1MiCph6jd6pRvls366nQ+h4yb022pUp0FpYb9PiKi0KV9wZ/ePgoDOf8PkYm3cJlxeBqA2ZcRUpnxSpQqsw/eooYbRpBtoYMtuVMQV5Z8hUeoRqnzmJqIm/Vth4Gx6cutvNXcUh3Bk4i/lxT+wth4XZuFN2CILNWrVDZqrne9RjqWJJsvC9h4mH9oezHbL1xXgGelVRD99l7I8WtKPpZs2rj9pUcGrZadOh15uLgFmZWfKD2jYIo825mYDpLVGz8c2FxSWUBWSqhJDI/dcoRfmCAdCp73HcR09Ixjd+8hzhcAaAcL5H54qhe+UZsZi5le1dIejmHxmHNOsoqUnFwQQbXHZem3Btbgj6gkTP9BsdVTrsFiWz1cIwAfjVpOM1Gp5ld/ip4mV3s022UqthGbNTZWqUdbhGWzOq/qspLW3XUn3jLmrQttYOOOCKt92scn+dhKDbtJuGG5uRYg8wcvnaFYbPmD3DDo4HLtCf2hRKVA1M5GBz0mtorHRlIG9DuI5HmARq9i7UWvSDgZWuVdSblHHeU8+YPEEHjM1tM3y89flp/KM7Ix/U4hWPcqFadTwN7UqnoTkPg4+GY/Z1buKkwn7XHwJ91oJ4N7Fi4j587e9bkwhCbBUqznTO+Why61vn1NW30vKCmSCJqelmHzYYsNTSZavotxUt/uy8xVSlks9Ow1u1gSrA3uSo36kG47Vr2vuOM27GfqA7mMuivqBwMNuS0+Cq3kfpBSGajUG8lqTeIymovyKfxGM4CuSoYC4IB0IcejLofOJian2hlVWstMklkykZspUIuYEMbOxblZRvOkJkgfCYzquYcMmJRlxIpVEqHQKSrHkHK2Po6JfwLHhLTF1c27dv9Du14+cgnCdQ/WOS6jcxsDR0sWyqArDU3cWZQTpbMZ3UwSi+XMmuoR3Rb8ewDlHoBEYTHFgcUokOcCFC2huVeLMtvJWDO3kALebAcZ1hWtWokb+upfVgp+hM6NBVuQNTvJLMxtuuzEk+V53smlmxNAfrlz5IjG/7xQesRRi9TG1v9h6qQ42icTyK3D0Qw1kSpRIlhIO28b1OHq1BvSm7D9oA5R+9YT0UmwuVmWjEbBYrF4jra1R+F+rT9mmSL+rZz6jlJWEewt43/r5SDhKGVVX4QF+Qtf6SUqTAPr8UpkPFaF0Fmho4LjbNMtTsgJcMrU7AkZkIdcx3KLqLk/nKbpxiKjUKRWlUBSrmIK3ABRhmDqSpsbcb9rzmhVROa1SsutNifD+YOhlnQ7ekopA9jbi9yD8ChzUDJxhcf8914v0h6XbS2tXp4BmWxrBERVFMO1yFeqd50N+A4gXml2D0FfDYtcF1i1clRK9d0BColkJU33McoUcy/gbafF9GaGKcOaYo1wbh6fYDW90kAmmT8S7uUl4DC1EzYfDU1wgFmqOzdbXfN/tEvo9zcCoxIHwjdNXQ7co2MdODZ1iA22l+N+NuGQVXVbPmuI9QLG9+XP8AF/FWFar1+NuO5hg1zwNeqAMo/YpEk+NZeRhtnCuyK9IXq0XFWmL2z2BD078M6FlvzIk7A4FKSKlMWVb7ySSSbszMdWYkkknUkmPlZjqiqfLUb8ZWIt00VlFE2OPd+PbfVZbbtZyaG0sAczUkZHXLctSuxOZN90JcMu8Xv7s8W6a4rF4zGNXrDrC9lQ0lOTKBZVVQTl8RfeSdb3nveO2YyM1bCsyVGILIqq9Os2gBemzKFbdd1ZTYa3taRl2BTVzWanSOIa1+rp5aaHi2X32v7x+XGal//wBBSvpRvmnG3S3oezlx7FXR7PkbL+137T88fI9+Sqdm1K9fGUMZ9mXDrTwwphHqKgZjTZL3y6qA5GgPcWXSUqoxFSo+Ql1VQUcnq1S5C2ZRe7MzZhzAtYXhSwL5iztv5nUyXktMrtDbdTWjA7JoAAA5DTt81cRUUMDrtzPPv8vJNPIuIpBlKtuIIPkdDJbCM1BM/oVPaVrejePNXDIzm7i6VPF6ZKMfUjN96WcynQvEWevT59XVHqDTb/lKfvTVz0mjm30DJOY81namPdyuaPl0jLeYHHYA4eqafu6tSPNB7t+aXynwyniZv5D2pstK6ZXvvzKR3kYbmUnjqRyIJBuCY1tCiFXFh4jQ/OaVS1G5fc6HVYlcLSY3amhJ3kopv56a+ssqDAWA0A0FtAByA4CRMbsutQJzqWT+8RSV++guyfVfHhOMNi1IuCCOYNx8xMO+KamfhlFldnDI27TcK4azKQdQRr4jiPlcesqMFWJo0yd/Vpfx7I1j1fG2Q5SC1iB5+PISDTOVFUblVVvwsoAuflOTy4gLJMURF07VeW/RDB3d6xGgHVJ42N6pHhmCr502lXs3ZtTEn+zuKfvVeFuIpfG363dG+5IyzcYTCrTRUQZVUBVA3ADdL7Yuz3B2/kFuXuotdUAN3TdeKelH0yb/AFRh8VSgvoa1MH6Xl5KLpmP9WHhWof8ANQfnNHVG0D7f1Poq2n/lZ3j1WapR9ZHpHSSFnmfFaN+qfpAcd3H+QlLt7pthsMQrEAkkC17aGzdoKxNjobAgHS99JaVqRZSoYrfS43gcbcja4vwvfhPLva7gslegyiyGjkUAWC5DYAekttnwsnkEbuN9NdExYXuvS9kbZo11zCpQYnu5KlydNbhlU38hLgMBodJ5B7H9uUUr1MLicuTEFDTLgFOtW6hSGFu0rWB5qo4iez/6I0fdzU/8KrUQfuBsv0ly/YrhnG4dVCkmax2FwPr7JkVV5xTVXnOj0R5V6w9aJ/zUjFHRAca9b/4R+FKMfpdXp+3xPsk76HmmDUBkDam1adFSWq0kI1tVcrpx0UFvpLpeiND3zUqf4lWqQfuhgv0nl3tp2vQpImAwyorZ1rVwiqoUKD1SHKO8SxbnYLzj7NjvOcjh0ufZdZOxzg1oJ8vdX2xvaFhqlRqauDbUkXamRxN2RSFHOxA4kDWaLEhdGTQHeOR36eB/KeJey7Cl9oow3U0dz8rAHznsOHw4RcoPZBOUfCp3IOYBvbkCBwlZtGJlO7dNzyBz4KZhF7hK0ZePNGXlG7VPtUnou1sb50Kv8L0SP8zTbTDdG1vjl8KVc/xUB+Jm5m82KSaRvefVU+0f5ugRFiRZcKvSESDithYeob1KSM3xZQG/fGv1k+E45ocLELocWm4Kpv8ARLDfC/8Ax8R/+kco9F8Kpv1QYjUGoWq28usJtLWEZFPC03DBfuCcM8hyLj4lchbTqEI+mkSm6X074KsR7iir/wAJlqH6JLmN4igHVlbUMCpHMEWP0iJGY2Fp4iyXG7A4O5FYCnH1kHCKVGRu9TJpt4tTOQn1sD94SYhnmEjSx5aeC1Ds8wn1me6f9HzisGwQXqUz1ieNh2l9RL9THFaSIJTE8PbqEwV82EW0PkQfzE3fRz2zY/CoEqZcSgFh12brABuHWqbkftAnxk/p/wCz8kticIt761KY3g8WUfl/RwGysi1060dkNYgjcfEec3lPVsnjxs6jiEnctlIa5es0vb/Vy3bAac1rsB9aRir7f6j/AKLZ5J/9wT+FKUX2rTwt6W/C0ZwxFMELYAsWAAta9rjx1v6EDhE/VO5Kf+hwXGad6Qe2/H1VKUkTC8CVDPVHkz6L55b8iJ5xUqliWYkkkkliSSTqSSdSfGaHpdiUZkAsXF8xG+2lgfGXHQn2dvWZa2KBSiDcKRZqnody/wBeBVJVsjj3kmX+9yhvp2U7y1i0vss2AaOGas4s9a1r7wg3fM6zaMYoUAAAAACwA3ADcBOGMw1TOZpDIeK4FwxjNQx60YrLIJTzdVO6I0r4qo3wUQPWq9//AKZs5nehWGtRer/e1Dl/Ypjq19CVZvvzRT0XZkRipWNPK/jmqGtfjmd4eCIsSLLBQ0QhCCEQhCCEQhCCEQhCCFiulGC6vECoO7WsD4VUXT96mvzpeMiUNZtNqbOWtSam17NxHeUjVWU/EGAI8RMMoenUanVFnQgOBuIN8rr+qwFxyII3gzG7boiyTft0Ovf+fVXtFNvI8B1Hopdp0DALyhklAAQpNwu1aZvbfRHBYok1ENOpuzp2SfMDQzRZZzUoA7x68Y/HLJGcTDY9iTksKPZe6/8Ap8YcvJ0zf5Yv/ltW/wBrjbDjkTKT+9NmcAOZ9QDBcAOZ9ABJn6jUc/IeyeErgLYj5qi2L0MwOGYFUNapfv1O16gHQTUFo3Togbhb8fnOipkSSWSQ3ebntTJsuWaczvq4dXGC0lduFxI1emzstOn36hyKfh3ln+6t28wBxkmswVSWIAAJJOgAGpJ8Jb9F9kkXr1AQ7jKinfTp3B1HB2IDEcLKOBk/Z1EamYA/aMz7dU3NOImF3HgrzCYVaaKiCyoqqo5BRYD5CPQMJ6Cs9e6IsSLBCIQhBCIQhBCIQhBCIQhBCJUbf2EK6hlOWql8jWuNd6OBvQ2HkQCNRLeERJG2RpY4XBS2Pcx2Juq89w+JZGZKilWXvod633EHcyngdx8DcC0pqGF11H9b+UvNsbDp4gdq6uvcdbZ0vvGuhU8VOh+RmSxWHrYU3qCy/wB6l+qI/XBuafk115MZkKvZr6Y4mjEzzCuY52T9juXNWnUxOpjOG2sptnG/3l1B8bfyvLKiVfuMG8jr6jeJHjjZL9h91x5cz7gonUw6mTxRh1Ee+kTe9UDqYdTLD7P4SPWrU13sL8hqfkPziXU4YLuyHauiQnIKP1MZxFVUBLECwubkAADeWJ3CJU2kWcJSVix4KLvbmx7tMfrMfLlJmythqzhq9mZbsEU3pIwIys1++/EE6DgL6zsFE+p/i0/sdOnNdfKI/v8ABM7G2O1Zlq1lIpghqaMCC5Gq1KincoOqqdb2Y6gAasCAEWaympo6aPAz8k8yquWV0rrlIYQMJJTSIXhCCEXheEIIReF4QghF4XhCCEXheEIIReF4QghF4GEIIVJi+iNBiTTzUWOpNIgKTzNMgofPLfxlbX6O16eXK6VACSRkamzH3Rdcw/Aa3mthIclDTyHEWi/PQ+SkNqZWi18u1Y6hgsapC5WAVMt1qqyhrG5s1i3Dh6b51bGEPYVOBBzIBYe6NbliACTbid15r7QjP6bFoCfHolfVO/qPnVZQbPxTN2gqjMxOd3qXUAaZQlu8dADraOUejpHaq1Hdgq2VEFNGcg6kC7cvetprNPaEcbQU7cy2/fn6pJqZDobdyr0wK0lC0wQNdEFrsTcliB9Y/c5uNs54cAvluvJMJOAso5N1EQsVsSQciG9tbknNbTfb5TqnWIUX1JOuhFt40Fr2uPreSYQQohxh+A8efAX008x6SXCE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654" name="AutoShape 6" descr="data:image/jpeg;base64,/9j/4AAQSkZJRgABAQAAAQABAAD/2wCEAAkGBhISEBQUEBQWFBUVFBQUFRgUFBQVFBQYFRcVFRQWFRQXHCYeFxkkGRQXHy8gJCcrLCwsFR4xNTAqNSYrLikBCQoKDgwOGg8PGjUlHyQsLCsqKSksKSkpLCosLywvLC0tLCwsLi8sLywsLCwtLCwsLC0sLCkvNCwsNDQtLCwvNP/AABEIAPoAygMBIgACEQEDEQH/xAAcAAABBQEBAQAAAAAAAAAAAAAAAQMEBQYCBwj/xABJEAACAQIDBAcFBAcECAcAAAABAgADEQQSIQUxQVEGEyIyYXGBB0JSkaEUgrHBM2JykqLR8CNTc7IWJEODk7Ph8RUXNHSjw9P/xAAbAQABBQEBAAAAAAAAAAAAAAAAAgMEBQYBB//EADMRAAEDAgMFBwMFAQEBAAAAAAEAAgMEERIhMQUTQVGBYXGRobHR8BQy4RUiM1LBI3IG/9oADAMBAAIRAxEAPwD3CFoRYISWhaLCCEloWiwghJaFosIISWhaLCCEloWiwghJaFosIISWhaBacl426RrdV2y6hG88M8a+pYiychacB50HjjZWu0RZLaFosI6uJLQtFhBCSEDCCERYkWCEQhCCEQhCCEQhCCEQhCCEQhCCEThmgzRpmkKoqMAsEoC6VmnBackzktKGWqKdDV3mhmjeaGaRPqSlWTuadB4wGnQMkR1RSSFJVp2DIytHUaXdNVYsimy1OwiAxZZpCQwgYQQiLEiwQiEIQQiEIQQiEIQQiEIQQiITFnDmIe7C26E25jTGdsY0xmZq5TdPtCQmR62MC6bzyH58oYqrbQbz9PGNUsPaZ2oqcJwjVPtaNSuDWqHdYeQv9TE/tPiP0/lJYSLkkP8A7Ozul4wOCiLiXXeA30Ml0MQGGnqOInLU5HqUiDddCP6sfCOR1L4zZ+i4Q13YrEGOKZGoVswuP+x4iPqZoqaXRR3BSEM7jSGOzVQPxNTBSGEDCPriIsSLBCIQhBCIQhBCIQhBCIQhBCI28cjbxif7F0Jlo20caNtMnVap9qh5bsT6D0/63j6LG0Gp8z+MfQSjhj3kpJ5p1xXQSLkiq/LWxAPhu/IgxxxYeoHzmkioQW3TJcmGWMuskswvbjYH0N7H6H5RpxKitpg1LaUxhtGI56/kfykwSLTHa9D+IkpZ3Z98Av8AM11+qdSPCMpHhNpR/aozkGEDCTUlEWJFghEIQghEIQghEIQghEIQghE4edxCIh7cTbICjsI0wj7iNMJmKqI3T7SopFm89fyP5R9DOKyaePCJTeUY/wCUt+ac1Cc979oW9V3fQ/wx3rwbWIJ32v4fzkau9lzfCQ3oO9/CTFqPYG283A8yQPzl9FW4W5afPymi1dUdbt8R08hov4X+9EcxRYCw3DT5Rqo3Abz/AFeVVZNjyGqcaEtAak+ny/63+UkqJxTSwsI6okqkhsAElxTiCOzhBO5rIGYWpgpDCBhH1xEWJFghEIQghEIQghEIQghEITl6gG+CF1CRWxnIfONHENzghTGWNMsj9c3Mw+0N5yFUU+MXCUDZOFZGqCx8/wAf6/AyQtcHfpGcfTOS43g39OP0P0maraNxjdYZ6jon2HNN1G7J8iPmLTj7eXYrkK5Te5vqBdTfQDeQRYn0kJMepIW97kDmN4krEVrIDy1P7zH85XUcrxA8E26dn58k5JGWuAIUhnnWHTjz3eQlWMdmNl1J3Dj8peUKVlA5AD5Cc2bC+Z5e4af6uytwCxShY6qwVY4BNhTUtsyohcgCLCEtEhIYQMIIRFiRYIRCES8EJYQhBCIQjdapYfhBC5r4i2g3yGWvvgTO6VItBCbjq4Zjw+clpSA3QaqBvMEKMcI3hG3pEbxJX2pf6EcVwdxghVpWO0qltD6HlH62GvqJEMbdG12qLryHaq4mjiaowVaoo66takXwrU6YDkhVFdlCjXQDdprOa22Ns27dRFHEu2zFAHMnrz+Es+kuHq/aHHaKioxAbA0satmJYWosA6i7GxVreGsY/wDCawGYUSANb0tg4Wm+/eGxFUgHxtEvpIHG5YD3gID3c1c+z2rUqYlTWrpXbqqhvTt1aHMi2Xq1CM1r3a7aNoRqD6YEnn3s7V3xNWoTUYLTyt1tWm7qWKlVK0bUkFkPYVezz1nocXuWN0Fu7RFydUWhCEWhEIQghIYQMIIRFiRYITOMxK06bu+iopZvJRc6cd0ztBq9YZ6lVqIPdp0hT7I/WZlOY/Q8Ba17nb2GaphayoLsabZRzIFwPUi3rM/hdoBkUqdCot5W0+kpNqVLoXNF7A30yz71Opow5hI1v3qwXa1TD/pyKtLjUC5Xp+NVB2WXmy2txW1yL1HvqN0yxxckdGsbkZsOe6Bno+CCwan90kW/VcD3Ymg2kJH7px109l2ans3EOGq0ch4p7m3KS5Xubk+cvVASAX0lhTSwsJEwq9rykmu9hBCaxGI4D1kWEl0cMLdqCFEig23Sf1I5D5SPWw1tV+UEJyhiL6Hf+M5xVHiPWRg1teUYrdK8MumfrG4rSVqpHgSgIHqREPkawXcbDtSmsc82aLqBt3o3RxajrQQy911sGW+pGoIYX1sRM3g/ZS7VLYhsN1YOjU6LGvUFjoetLLR4bsx8Rvl9U6UD3aL/AH3pJ9AzH6RV6Y1AP0KeuIN/l1VvrIrtpUzNXj1T4o5XaN9FoNk7Go4akKdBAiDWw3knezE6sdN55DlJszNHpp8dBv8Ad1KT/RmU/SWOF6T4dyFz5HO5aoakx8FDgZvu3i4qyCU2Y8E9+aS+mlZq1WsIgaLJSYRCEIISGEDCCERYkWCEhEx+29m9RUzL+jqsfuVDckfsvqRya498W2BMjbQwSVqb033MpFxvHJhyINiDzAkOtpW1URjPQ8in4JjE+/DisXmnLVzTK1RvpsKniQAQ49ULDzIiUi1rP3gWVrbsyEq1vC6kjwtO7zzprnwSg8WnzC0JAcFvKbAgEG4IBB5+Mroz0WxF8Mqk3NMtSPlTNkv5pkPrJDixPnPTYpBIwPGhF1mntwOLeSewe8+UcxndHn/OM4VrN56STXS6mOJCh0h2h5ywlarWN5NeuoUsSAALkk2AA1JJ4Wghc1MSAbb5SbQ6U9rq8KvXPuLa9Up4i41cjiF0HErKzF7QfFsVpXWjxbUNUHM8VQ8F3txsNDA6V/ZqOFCV8QMNQa4rZB/b1lFslJWHcQ9q4AuQABYZpVzVZdlEcv7a9GjifJTY4WsP/TXly7/ZVOP6W0GfLWqviSDqtBFamDxCrmCNbn2/2pqOjlbCYhTkR7ra61kdGAOminskae7eYvZfTTCog+wbOxD0uDLTIVraZtB2vM3M0WxPaZhKlQUahfDVToqV1yXPIHdfWR9zljkbftdcnrcWCW6a/wC1ht3WHotRVw6KeyqjTgqj8pIww7PrIterc/KPUXsvzMcLgG5JixJUTpBjWpIDTwjYpzeyoKQUWtq7voo14AnwmExHSuqlxjNlvTpe8aFQVco5tTIKEeeWWvSH2lCnW+z4Kk+KxFrlKQvl8XO5B4kHxA0Jq32x0hbtHCYe2/I1ekX8u9a8aML5xdsYcO0DPuJI8QE82ZsOT3WPef8AFpNj4xhSWtgKwr0DfsMWKC29bG70WHEC4HwDfNPsnbtOuLC61FAz02tnW+4i2jKeDLcHzuB5r0c6aUqOLKY3Cts/EVrA7xRrkHRhbsM/DMADY2u2k2G09nBrVaRKut2VktdbjVk4EEb13MPGcE0lKbWNuLTmR/5PH5Y8Eohk2vR3utYDCU2wtudddKllqqAWA7rruFSnfUqeW9ToeBNwDLqORsrA9huCoL2FhwuQYQMI4kIvGMZtGlSANWoiA7s7Kt/K51kbbm0uoolwAWJCoDuZ2NlB8OJ8AZj8NSzOXqEu57zHRm+XdXko0Eqq/aTaSzbXceCmU9LvQXE2AVttbb3WvkoVLUxbrKlJrliRcIjr3bCxJGvaABGsYobMwx1NNSfiJJfzz3zX8bxamxkqC6/2dTg4ufRgT2l8D+OshUKrKzK4yups68NdzKeKkbj5jeDM3VVkzn71/wBvDkPnNWEcbMOFhsu8dgepBqKxalcs+clqlO+9y290537Q36jc0mBrVFzD+zT3b2FRhz1ByDw3+I3CQD11WlSPcuajj4urK5QfDM6n7st9o1Izu45QZvhPNK3jmWZx/wAWZpoUJytUU3uSKtUG+g1uxB7oGoI0E0WxdqNVVlqa1EtcgWzqb5XtwJysCOam2hEoqo1vzj+xamXFU+Th6R9V6xT86VvvGP7JrXsnbGTdpysfJLq4WyRF1sxmtSDJ1KpmEgstjYxUcg6TcLPKTWw19RMftLGHE1Oqp601axI3VGU63501IP7RHIC9r0n2wRTFOmSr1bi4OqIO+48dQo5FweErtiUlVTawtZAOAAA0H0+UpNpVZDhAzj9x7OXVWFNCA3enp7p3G4hMLh3qPoqKWJO82BJJ56An0tMt0X6LfbGG0Nornd+3h6NSzJh6R1QlDo1RhZiSNNNL92z6cUOuo06O9ateglS3wGtRD/w5h6yy23tz7Ph2qBQWJC014F2va9uAAJt+raTNkw70lwGYOFo6fnyUKteW2bfXMlTMQadMA1XRBwLuqjyGYiRNrdHcLjsPasqV6ZvZgwYqedOouqnyPneY3pV0bqYfCVMbjKvWOuQ1BlzMOsdUAU3A0LjQAAa23a53obtoUqq1sOxNKowSqm4MCQCHX41BuD5cCQdZHRxSsOCW7hwtke73VS6XC4NLSAdCt30WqVaFVsDXc1MiCph6jd6pRvls366nQ+h4yb022pUp0FpYb9PiKi0KV9wZ/ePgoDOf8PkYm3cJlxeBqA2ZcRUpnxSpQqsw/eooYbRpBtoYMtuVMQV5Z8hUeoRqnzmJqIm/Vth4Gx6cutvNXcUh3Bk4i/lxT+wth4XZuFN2CILNWrVDZqrne9RjqWJJsvC9h4mH9oezHbL1xXgGelVRD99l7I8WtKPpZs2rj9pUcGrZadOh15uLgFmZWfKD2jYIo825mYDpLVGz8c2FxSWUBWSqhJDI/dcoRfmCAdCp73HcR09Ixjd+8hzhcAaAcL5H54qhe+UZsZi5le1dIejmHxmHNOsoqUnFwQQbXHZem3Btbgj6gkTP9BsdVTrsFiWz1cIwAfjVpOM1Gp5ld/ip4mV3s022UqthGbNTZWqUdbhGWzOq/qspLW3XUn3jLmrQttYOOOCKt92scn+dhKDbtJuGG5uRYg8wcvnaFYbPmD3DDo4HLtCf2hRKVA1M5GBz0mtorHRlIG9DuI5HmARq9i7UWvSDgZWuVdSblHHeU8+YPEEHjM1tM3y89flp/KM7Ix/U4hWPcqFadTwN7UqnoTkPg4+GY/Z1buKkwn7XHwJ91oJ4N7Fi4j587e9bkwhCbBUqznTO+Why61vn1NW30vKCmSCJqelmHzYYsNTSZavotxUt/uy8xVSlks9Ow1u1gSrA3uSo36kG47Vr2vuOM27GfqA7mMuivqBwMNuS0+Cq3kfpBSGajUG8lqTeIymovyKfxGM4CuSoYC4IB0IcejLofOJian2hlVWstMklkykZspUIuYEMbOxblZRvOkJkgfCYzquYcMmJRlxIpVEqHQKSrHkHK2Po6JfwLHhLTF1c27dv9Du14+cgnCdQ/WOS6jcxsDR0sWyqArDU3cWZQTpbMZ3UwSi+XMmuoR3Rb8ewDlHoBEYTHFgcUokOcCFC2huVeLMtvJWDO3kALebAcZ1hWtWokb+upfVgp+hM6NBVuQNTvJLMxtuuzEk+V53smlmxNAfrlz5IjG/7xQesRRi9TG1v9h6qQ42icTyK3D0Qw1kSpRIlhIO28b1OHq1BvSm7D9oA5R+9YT0UmwuVmWjEbBYrF4jra1R+F+rT9mmSL+rZz6jlJWEewt43/r5SDhKGVVX4QF+Qtf6SUqTAPr8UpkPFaF0Fmho4LjbNMtTsgJcMrU7AkZkIdcx3KLqLk/nKbpxiKjUKRWlUBSrmIK3ABRhmDqSpsbcb9rzmhVROa1SsutNifD+YOhlnQ7ekopA9jbi9yD8ChzUDJxhcf8914v0h6XbS2tXp4BmWxrBERVFMO1yFeqd50N+A4gXml2D0FfDYtcF1i1clRK9d0BColkJU33McoUcy/gbafF9GaGKcOaYo1wbh6fYDW90kAmmT8S7uUl4DC1EzYfDU1wgFmqOzdbXfN/tEvo9zcCoxIHwjdNXQ7co2MdODZ1iA22l+N+NuGQVXVbPmuI9QLG9+XP8AF/FWFar1+NuO5hg1zwNeqAMo/YpEk+NZeRhtnCuyK9IXq0XFWmL2z2BD078M6FlvzIk7A4FKSKlMWVb7ySSSbszMdWYkkknUkmPlZjqiqfLUb8ZWIt00VlFE2OPd+PbfVZbbtZyaG0sAczUkZHXLctSuxOZN90JcMu8Xv7s8W6a4rF4zGNXrDrC9lQ0lOTKBZVVQTl8RfeSdb3nveO2YyM1bCsyVGILIqq9Os2gBemzKFbdd1ZTYa3taRl2BTVzWanSOIa1+rp5aaHi2X32v7x+XGal//wBBSvpRvmnG3S3oezlx7FXR7PkbL+137T88fI9+Sqdm1K9fGUMZ9mXDrTwwphHqKgZjTZL3y6qA5GgPcWXSUqoxFSo+Ql1VQUcnq1S5C2ZRe7MzZhzAtYXhSwL5iztv5nUyXktMrtDbdTWjA7JoAAA5DTt81cRUUMDrtzPPv8vJNPIuIpBlKtuIIPkdDJbCM1BM/oVPaVrejePNXDIzm7i6VPF6ZKMfUjN96WcynQvEWevT59XVHqDTb/lKfvTVz0mjm30DJOY81namPdyuaPl0jLeYHHYA4eqafu6tSPNB7t+aXynwyniZv5D2pstK6ZXvvzKR3kYbmUnjqRyIJBuCY1tCiFXFh4jQ/OaVS1G5fc6HVYlcLSY3amhJ3kopv56a+ssqDAWA0A0FtAByA4CRMbsutQJzqWT+8RSV++guyfVfHhOMNi1IuCCOYNx8xMO+KamfhlFldnDI27TcK4azKQdQRr4jiPlcesqMFWJo0yd/Vpfx7I1j1fG2Q5SC1iB5+PISDTOVFUblVVvwsoAuflOTy4gLJMURF07VeW/RDB3d6xGgHVJ42N6pHhmCr502lXs3ZtTEn+zuKfvVeFuIpfG363dG+5IyzcYTCrTRUQZVUBVA3ADdL7Yuz3B2/kFuXuotdUAN3TdeKelH0yb/AFRh8VSgvoa1MH6Xl5KLpmP9WHhWof8ANQfnNHVG0D7f1Poq2n/lZ3j1WapR9ZHpHSSFnmfFaN+qfpAcd3H+QlLt7pthsMQrEAkkC17aGzdoKxNjobAgHS99JaVqRZSoYrfS43gcbcja4vwvfhPLva7gslegyiyGjkUAWC5DYAekttnwsnkEbuN9NdExYXuvS9kbZo11zCpQYnu5KlydNbhlU38hLgMBodJ5B7H9uUUr1MLicuTEFDTLgFOtW6hSGFu0rWB5qo4iez/6I0fdzU/8KrUQfuBsv0ly/YrhnG4dVCkmax2FwPr7JkVV5xTVXnOj0R5V6w9aJ/zUjFHRAca9b/4R+FKMfpdXp+3xPsk76HmmDUBkDam1adFSWq0kI1tVcrpx0UFvpLpeiND3zUqf4lWqQfuhgv0nl3tp2vQpImAwyorZ1rVwiqoUKD1SHKO8SxbnYLzj7NjvOcjh0ufZdZOxzg1oJ8vdX2xvaFhqlRqauDbUkXamRxN2RSFHOxA4kDWaLEhdGTQHeOR36eB/KeJey7Cl9oow3U0dz8rAHznsOHw4RcoPZBOUfCp3IOYBvbkCBwlZtGJlO7dNzyBz4KZhF7hK0ZePNGXlG7VPtUnou1sb50Kv8L0SP8zTbTDdG1vjl8KVc/xUB+Jm5m82KSaRvefVU+0f5ugRFiRZcKvSESDithYeob1KSM3xZQG/fGv1k+E45ocLELocWm4Kpv8ARLDfC/8Ax8R/+kco9F8Kpv1QYjUGoWq28usJtLWEZFPC03DBfuCcM8hyLj4lchbTqEI+mkSm6X074KsR7iir/wAJlqH6JLmN4igHVlbUMCpHMEWP0iJGY2Fp4iyXG7A4O5FYCnH1kHCKVGRu9TJpt4tTOQn1sD94SYhnmEjSx5aeC1Ds8wn1me6f9HzisGwQXqUz1ieNh2l9RL9THFaSIJTE8PbqEwV82EW0PkQfzE3fRz2zY/CoEqZcSgFh12brABuHWqbkftAnxk/p/wCz8kticIt761KY3g8WUfl/RwGysi1060dkNYgjcfEec3lPVsnjxs6jiEnctlIa5es0vb/Vy3bAac1rsB9aRir7f6j/AKLZ5J/9wT+FKUX2rTwt6W/C0ZwxFMELYAsWAAta9rjx1v6EDhE/VO5Kf+hwXGad6Qe2/H1VKUkTC8CVDPVHkz6L55b8iJ5xUqliWYkkkkliSSTqSSdSfGaHpdiUZkAsXF8xG+2lgfGXHQn2dvWZa2KBSiDcKRZqnody/wBeBVJVsjj3kmX+9yhvp2U7y1i0vss2AaOGas4s9a1r7wg3fM6zaMYoUAAAAACwA3ADcBOGMw1TOZpDIeK4FwxjNQx60YrLIJTzdVO6I0r4qo3wUQPWq9//AKZs5nehWGtRer/e1Dl/Ypjq19CVZvvzRT0XZkRipWNPK/jmqGtfjmd4eCIsSLLBQ0QhCCEQhCCEQhCCEQhCCFiulGC6vECoO7WsD4VUXT96mvzpeMiUNZtNqbOWtSam17NxHeUjVWU/EGAI8RMMoenUanVFnQgOBuIN8rr+qwFxyII3gzG7boiyTft0Ovf+fVXtFNvI8B1Hopdp0DALyhklAAQpNwu1aZvbfRHBYok1ENOpuzp2SfMDQzRZZzUoA7x68Y/HLJGcTDY9iTksKPZe6/8Ap8YcvJ0zf5Yv/ltW/wBrjbDjkTKT+9NmcAOZ9QDBcAOZ9ABJn6jUc/IeyeErgLYj5qi2L0MwOGYFUNapfv1O16gHQTUFo3Togbhb8fnOipkSSWSQ3ebntTJsuWaczvq4dXGC0lduFxI1emzstOn36hyKfh3ln+6t28wBxkmswVSWIAAJJOgAGpJ8Jb9F9kkXr1AQ7jKinfTp3B1HB2IDEcLKOBk/Z1EamYA/aMz7dU3NOImF3HgrzCYVaaKiCyoqqo5BRYD5CPQMJ6Cs9e6IsSLBCIQhBCIQhBCIQhBCIQhBCJUbf2EK6hlOWql8jWuNd6OBvQ2HkQCNRLeERJG2RpY4XBS2Pcx2Juq89w+JZGZKilWXvod633EHcyngdx8DcC0pqGF11H9b+UvNsbDp4gdq6uvcdbZ0vvGuhU8VOh+RmSxWHrYU3qCy/wB6l+qI/XBuafk115MZkKvZr6Y4mjEzzCuY52T9juXNWnUxOpjOG2sptnG/3l1B8bfyvLKiVfuMG8jr6jeJHjjZL9h91x5cz7gonUw6mTxRh1Ee+kTe9UDqYdTLD7P4SPWrU13sL8hqfkPziXU4YLuyHauiQnIKP1MZxFVUBLECwubkAADeWJ3CJU2kWcJSVix4KLvbmx7tMfrMfLlJmythqzhq9mZbsEU3pIwIys1++/EE6DgL6zsFE+p/i0/sdOnNdfKI/v8ABM7G2O1Zlq1lIpghqaMCC5Gq1KincoOqqdb2Y6gAasCAEWaympo6aPAz8k8yquWV0rrlIYQMJJTSIXhCCEXheEIIReF4QghF4XhCCEXheEIIReF4QghF4GEIIVJi+iNBiTTzUWOpNIgKTzNMgofPLfxlbX6O16eXK6VACSRkamzH3Rdcw/Aa3mthIclDTyHEWi/PQ+SkNqZWi18u1Y6hgsapC5WAVMt1qqyhrG5s1i3Dh6b51bGEPYVOBBzIBYe6NbliACTbid15r7QjP6bFoCfHolfVO/qPnVZQbPxTN2gqjMxOd3qXUAaZQlu8dADraOUejpHaq1Hdgq2VEFNGcg6kC7cvetprNPaEcbQU7cy2/fn6pJqZDobdyr0wK0lC0wQNdEFrsTcliB9Y/c5uNs54cAvluvJMJOAso5N1EQsVsSQciG9tbknNbTfb5TqnWIUX1JOuhFt40Fr2uPreSYQQohxh+A8efAX008x6SXCE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7656" name="AutoShape 8" descr="data:image/jpeg;base64,/9j/4AAQSkZJRgABAQAAAQABAAD/2wCEAAkGBhISEBQUEBQWFBUVFBQUFRgUFBQVFBQYFRcVFRQWFRQXHCYeFxkkGRQXHy8gJCcrLCwsFR4xNTAqNSYrLikBCQoKDgwOGg8PGjUlHyQsLCsqKSksKSkpLCosLywvLC0tLCwsLi8sLywsLCwtLCwsLC0sLCkvNCwsNDQtLCwvNP/AABEIAPoAygMBIgACEQEDEQH/xAAcAAABBQEBAQAAAAAAAAAAAAAAAQMEBQYCBwj/xABJEAACAQIDBAcFBAcECAcAAAABAgADEQQSIQUxQVEGEyIyYXGBB0JSkaEUgrHBM2JykqLR8CNTc7IWJEODk7Ph8RUXNHSjw9P/xAAbAQABBQEBAAAAAAAAAAAAAAAAAgMEBQYBB//EADMRAAEDAgMFBwMFAQEBAAAAAAEAAgMEERIhMQUTQVGBYXGRobHR8BQy4RUiM1LBI3IG/9oADAMBAAIRAxEAPwD3CFoRYISWhaLCCEloWiwghJaFosIISWhaLCCEloWiwghJaFosIISWhaBacl426RrdV2y6hG88M8a+pYiychacB50HjjZWu0RZLaFosI6uJLQtFhBCSEDCCERYkWCEQhCCEQhCCEQhCCEQhCCEQhCCEThmgzRpmkKoqMAsEoC6VmnBackzktKGWqKdDV3mhmjeaGaRPqSlWTuadB4wGnQMkR1RSSFJVp2DIytHUaXdNVYsimy1OwiAxZZpCQwgYQQiLEiwQiEIQQiEIQQiEIQQiEIQQiITFnDmIe7C26E25jTGdsY0xmZq5TdPtCQmR62MC6bzyH58oYqrbQbz9PGNUsPaZ2oqcJwjVPtaNSuDWqHdYeQv9TE/tPiP0/lJYSLkkP8A7Ozul4wOCiLiXXeA30Ml0MQGGnqOInLU5HqUiDddCP6sfCOR1L4zZ+i4Q13YrEGOKZGoVswuP+x4iPqZoqaXRR3BSEM7jSGOzVQPxNTBSGEDCPriIsSLBCIQhBCIQhBCIQhBCIQhBCI28cjbxif7F0Jlo20caNtMnVap9qh5bsT6D0/63j6LG0Gp8z+MfQSjhj3kpJ5p1xXQSLkiq/LWxAPhu/IgxxxYeoHzmkioQW3TJcmGWMuskswvbjYH0N7H6H5RpxKitpg1LaUxhtGI56/kfykwSLTHa9D+IkpZ3Z98Av8AM11+qdSPCMpHhNpR/aozkGEDCTUlEWJFghEIQghEIQghEIQghEIQghE4edxCIh7cTbICjsI0wj7iNMJmKqI3T7SopFm89fyP5R9DOKyaePCJTeUY/wCUt+ac1Cc979oW9V3fQ/wx3rwbWIJ32v4fzkau9lzfCQ3oO9/CTFqPYG283A8yQPzl9FW4W5afPymi1dUdbt8R08hov4X+9EcxRYCw3DT5Rqo3Abz/AFeVVZNjyGqcaEtAak+ny/63+UkqJxTSwsI6okqkhsAElxTiCOzhBO5rIGYWpgpDCBhH1xEWJFghEIQghEIQghEIQghEITl6gG+CF1CRWxnIfONHENzghTGWNMsj9c3Mw+0N5yFUU+MXCUDZOFZGqCx8/wAf6/AyQtcHfpGcfTOS43g39OP0P0maraNxjdYZ6jon2HNN1G7J8iPmLTj7eXYrkK5Te5vqBdTfQDeQRYn0kJMepIW97kDmN4krEVrIDy1P7zH85XUcrxA8E26dn58k5JGWuAIUhnnWHTjz3eQlWMdmNl1J3Dj8peUKVlA5AD5Cc2bC+Z5e4af6uytwCxShY6qwVY4BNhTUtsyohcgCLCEtEhIYQMIIRFiRYIRCES8EJYQhBCIQjdapYfhBC5r4i2g3yGWvvgTO6VItBCbjq4Zjw+clpSA3QaqBvMEKMcI3hG3pEbxJX2pf6EcVwdxghVpWO0qltD6HlH62GvqJEMbdG12qLryHaq4mjiaowVaoo66takXwrU6YDkhVFdlCjXQDdprOa22Ns27dRFHEu2zFAHMnrz+Es+kuHq/aHHaKioxAbA0satmJYWosA6i7GxVreGsY/wDCawGYUSANb0tg4Wm+/eGxFUgHxtEvpIHG5YD3gID3c1c+z2rUqYlTWrpXbqqhvTt1aHMi2Xq1CM1r3a7aNoRqD6YEnn3s7V3xNWoTUYLTyt1tWm7qWKlVK0bUkFkPYVezz1nocXuWN0Fu7RFydUWhCEWhEIQghIYQMIIRFiRYITOMxK06bu+iopZvJRc6cd0ztBq9YZ6lVqIPdp0hT7I/WZlOY/Q8Ba17nb2GaphayoLsabZRzIFwPUi3rM/hdoBkUqdCot5W0+kpNqVLoXNF7A30yz71Opow5hI1v3qwXa1TD/pyKtLjUC5Xp+NVB2WXmy2txW1yL1HvqN0yxxckdGsbkZsOe6Bno+CCwan90kW/VcD3Ymg2kJH7px109l2ans3EOGq0ch4p7m3KS5Xubk+cvVASAX0lhTSwsJEwq9rykmu9hBCaxGI4D1kWEl0cMLdqCFEig23Sf1I5D5SPWw1tV+UEJyhiL6Hf+M5xVHiPWRg1teUYrdK8MumfrG4rSVqpHgSgIHqREPkawXcbDtSmsc82aLqBt3o3RxajrQQy911sGW+pGoIYX1sRM3g/ZS7VLYhsN1YOjU6LGvUFjoetLLR4bsx8Rvl9U6UD3aL/AH3pJ9AzH6RV6Y1AP0KeuIN/l1VvrIrtpUzNXj1T4o5XaN9FoNk7Go4akKdBAiDWw3knezE6sdN55DlJszNHpp8dBv8Ad1KT/RmU/SWOF6T4dyFz5HO5aoakx8FDgZvu3i4qyCU2Y8E9+aS+mlZq1WsIgaLJSYRCEIISGEDCCERYkWCEhEx+29m9RUzL+jqsfuVDckfsvqRya498W2BMjbQwSVqb033MpFxvHJhyINiDzAkOtpW1URjPQ8in4JjE+/DisXmnLVzTK1RvpsKniQAQ49ULDzIiUi1rP3gWVrbsyEq1vC6kjwtO7zzprnwSg8WnzC0JAcFvKbAgEG4IBB5+Mroz0WxF8Mqk3NMtSPlTNkv5pkPrJDixPnPTYpBIwPGhF1mntwOLeSewe8+UcxndHn/OM4VrN56STXS6mOJCh0h2h5ywlarWN5NeuoUsSAALkk2AA1JJ4Wghc1MSAbb5SbQ6U9rq8KvXPuLa9Up4i41cjiF0HErKzF7QfFsVpXWjxbUNUHM8VQ8F3txsNDA6V/ZqOFCV8QMNQa4rZB/b1lFslJWHcQ9q4AuQABYZpVzVZdlEcv7a9GjifJTY4WsP/TXly7/ZVOP6W0GfLWqviSDqtBFamDxCrmCNbn2/2pqOjlbCYhTkR7ra61kdGAOminskae7eYvZfTTCog+wbOxD0uDLTIVraZtB2vM3M0WxPaZhKlQUahfDVToqV1yXPIHdfWR9zljkbftdcnrcWCW6a/wC1ht3WHotRVw6KeyqjTgqj8pIww7PrIterc/KPUXsvzMcLgG5JixJUTpBjWpIDTwjYpzeyoKQUWtq7voo14AnwmExHSuqlxjNlvTpe8aFQVco5tTIKEeeWWvSH2lCnW+z4Kk+KxFrlKQvl8XO5B4kHxA0Jq32x0hbtHCYe2/I1ekX8u9a8aML5xdsYcO0DPuJI8QE82ZsOT3WPef8AFpNj4xhSWtgKwr0DfsMWKC29bG70WHEC4HwDfNPsnbtOuLC61FAz02tnW+4i2jKeDLcHzuB5r0c6aUqOLKY3Cts/EVrA7xRrkHRhbsM/DMADY2u2k2G09nBrVaRKut2VktdbjVk4EEb13MPGcE0lKbWNuLTmR/5PH5Y8Eohk2vR3utYDCU2wtudddKllqqAWA7rruFSnfUqeW9ToeBNwDLqORsrA9huCoL2FhwuQYQMI4kIvGMZtGlSANWoiA7s7Kt/K51kbbm0uoolwAWJCoDuZ2NlB8OJ8AZj8NSzOXqEu57zHRm+XdXko0Eqq/aTaSzbXceCmU9LvQXE2AVttbb3WvkoVLUxbrKlJrliRcIjr3bCxJGvaABGsYobMwx1NNSfiJJfzz3zX8bxamxkqC6/2dTg4ufRgT2l8D+OshUKrKzK4yups68NdzKeKkbj5jeDM3VVkzn71/wBvDkPnNWEcbMOFhsu8dgepBqKxalcs+clqlO+9y290537Q36jc0mBrVFzD+zT3b2FRhz1ByDw3+I3CQD11WlSPcuajj4urK5QfDM6n7st9o1Izu45QZvhPNK3jmWZx/wAWZpoUJytUU3uSKtUG+g1uxB7oGoI0E0WxdqNVVlqa1EtcgWzqb5XtwJysCOam2hEoqo1vzj+xamXFU+Th6R9V6xT86VvvGP7JrXsnbGTdpysfJLq4WyRF1sxmtSDJ1KpmEgstjYxUcg6TcLPKTWw19RMftLGHE1Oqp601axI3VGU63501IP7RHIC9r0n2wRTFOmSr1bi4OqIO+48dQo5FweErtiUlVTawtZAOAAA0H0+UpNpVZDhAzj9x7OXVWFNCA3enp7p3G4hMLh3qPoqKWJO82BJJ56An0tMt0X6LfbGG0Nornd+3h6NSzJh6R1QlDo1RhZiSNNNL92z6cUOuo06O9ateglS3wGtRD/w5h6yy23tz7Ph2qBQWJC014F2va9uAAJt+raTNkw70lwGYOFo6fnyUKteW2bfXMlTMQadMA1XRBwLuqjyGYiRNrdHcLjsPasqV6ZvZgwYqedOouqnyPneY3pV0bqYfCVMbjKvWOuQ1BlzMOsdUAU3A0LjQAAa23a53obtoUqq1sOxNKowSqm4MCQCHX41BuD5cCQdZHRxSsOCW7hwtke73VS6XC4NLSAdCt30WqVaFVsDXc1MiCph6jd6pRvls366nQ+h4yb022pUp0FpYb9PiKi0KV9wZ/ePgoDOf8PkYm3cJlxeBqA2ZcRUpnxSpQqsw/eooYbRpBtoYMtuVMQV5Z8hUeoRqnzmJqIm/Vth4Gx6cutvNXcUh3Bk4i/lxT+wth4XZuFN2CILNWrVDZqrne9RjqWJJsvC9h4mH9oezHbL1xXgGelVRD99l7I8WtKPpZs2rj9pUcGrZadOh15uLgFmZWfKD2jYIo825mYDpLVGz8c2FxSWUBWSqhJDI/dcoRfmCAdCp73HcR09Ixjd+8hzhcAaAcL5H54qhe+UZsZi5le1dIejmHxmHNOsoqUnFwQQbXHZem3Btbgj6gkTP9BsdVTrsFiWz1cIwAfjVpOM1Gp5ld/ip4mV3s022UqthGbNTZWqUdbhGWzOq/qspLW3XUn3jLmrQttYOOOCKt92scn+dhKDbtJuGG5uRYg8wcvnaFYbPmD3DDo4HLtCf2hRKVA1M5GBz0mtorHRlIG9DuI5HmARq9i7UWvSDgZWuVdSblHHeU8+YPEEHjM1tM3y89flp/KM7Ix/U4hWPcqFadTwN7UqnoTkPg4+GY/Z1buKkwn7XHwJ91oJ4N7Fi4j587e9bkwhCbBUqznTO+Why61vn1NW30vKCmSCJqelmHzYYsNTSZavotxUt/uy8xVSlks9Ow1u1gSrA3uSo36kG47Vr2vuOM27GfqA7mMuivqBwMNuS0+Cq3kfpBSGajUG8lqTeIymovyKfxGM4CuSoYC4IB0IcejLofOJian2hlVWstMklkykZspUIuYEMbOxblZRvOkJkgfCYzquYcMmJRlxIpVEqHQKSrHkHK2Po6JfwLHhLTF1c27dv9Du14+cgnCdQ/WOS6jcxsDR0sWyqArDU3cWZQTpbMZ3UwSi+XMmuoR3Rb8ewDlHoBEYTHFgcUokOcCFC2huVeLMtvJWDO3kALebAcZ1hWtWokb+upfVgp+hM6NBVuQNTvJLMxtuuzEk+V53smlmxNAfrlz5IjG/7xQesRRi9TG1v9h6qQ42icTyK3D0Qw1kSpRIlhIO28b1OHq1BvSm7D9oA5R+9YT0UmwuVmWjEbBYrF4jra1R+F+rT9mmSL+rZz6jlJWEewt43/r5SDhKGVVX4QF+Qtf6SUqTAPr8UpkPFaF0Fmho4LjbNMtTsgJcMrU7AkZkIdcx3KLqLk/nKbpxiKjUKRWlUBSrmIK3ABRhmDqSpsbcb9rzmhVROa1SsutNifD+YOhlnQ7ekopA9jbi9yD8ChzUDJxhcf8914v0h6XbS2tXp4BmWxrBERVFMO1yFeqd50N+A4gXml2D0FfDYtcF1i1clRK9d0BColkJU33McoUcy/gbafF9GaGKcOaYo1wbh6fYDW90kAmmT8S7uUl4DC1EzYfDU1wgFmqOzdbXfN/tEvo9zcCoxIHwjdNXQ7co2MdODZ1iA22l+N+NuGQVXVbPmuI9QLG9+XP8AF/FWFar1+NuO5hg1zwNeqAMo/YpEk+NZeRhtnCuyK9IXq0XFWmL2z2BD078M6FlvzIk7A4FKSKlMWVb7ySSSbszMdWYkkknUkmPlZjqiqfLUb8ZWIt00VlFE2OPd+PbfVZbbtZyaG0sAczUkZHXLctSuxOZN90JcMu8Xv7s8W6a4rF4zGNXrDrC9lQ0lOTKBZVVQTl8RfeSdb3nveO2YyM1bCsyVGILIqq9Os2gBemzKFbdd1ZTYa3taRl2BTVzWanSOIa1+rp5aaHi2X32v7x+XGal//wBBSvpRvmnG3S3oezlx7FXR7PkbL+137T88fI9+Sqdm1K9fGUMZ9mXDrTwwphHqKgZjTZL3y6qA5GgPcWXSUqoxFSo+Ql1VQUcnq1S5C2ZRe7MzZhzAtYXhSwL5iztv5nUyXktMrtDbdTWjA7JoAAA5DTt81cRUUMDrtzPPv8vJNPIuIpBlKtuIIPkdDJbCM1BM/oVPaVrejePNXDIzm7i6VPF6ZKMfUjN96WcynQvEWevT59XVHqDTb/lKfvTVz0mjm30DJOY81namPdyuaPl0jLeYHHYA4eqafu6tSPNB7t+aXynwyniZv5D2pstK6ZXvvzKR3kYbmUnjqRyIJBuCY1tCiFXFh4jQ/OaVS1G5fc6HVYlcLSY3amhJ3kopv56a+ssqDAWA0A0FtAByA4CRMbsutQJzqWT+8RSV++guyfVfHhOMNi1IuCCOYNx8xMO+KamfhlFldnDI27TcK4azKQdQRr4jiPlcesqMFWJo0yd/Vpfx7I1j1fG2Q5SC1iB5+PISDTOVFUblVVvwsoAuflOTy4gLJMURF07VeW/RDB3d6xGgHVJ42N6pHhmCr502lXs3ZtTEn+zuKfvVeFuIpfG363dG+5IyzcYTCrTRUQZVUBVA3ADdL7Yuz3B2/kFuXuotdUAN3TdeKelH0yb/AFRh8VSgvoa1MH6Xl5KLpmP9WHhWof8ANQfnNHVG0D7f1Poq2n/lZ3j1WapR9ZHpHSSFnmfFaN+qfpAcd3H+QlLt7pthsMQrEAkkC17aGzdoKxNjobAgHS99JaVqRZSoYrfS43gcbcja4vwvfhPLva7gslegyiyGjkUAWC5DYAekttnwsnkEbuN9NdExYXuvS9kbZo11zCpQYnu5KlydNbhlU38hLgMBodJ5B7H9uUUr1MLicuTEFDTLgFOtW6hSGFu0rWB5qo4iez/6I0fdzU/8KrUQfuBsv0ly/YrhnG4dVCkmax2FwPr7JkVV5xTVXnOj0R5V6w9aJ/zUjFHRAca9b/4R+FKMfpdXp+3xPsk76HmmDUBkDam1adFSWq0kI1tVcrpx0UFvpLpeiND3zUqf4lWqQfuhgv0nl3tp2vQpImAwyorZ1rVwiqoUKD1SHKO8SxbnYLzj7NjvOcjh0ufZdZOxzg1oJ8vdX2xvaFhqlRqauDbUkXamRxN2RSFHOxA4kDWaLEhdGTQHeOR36eB/KeJey7Cl9oow3U0dz8rAHznsOHw4RcoPZBOUfCp3IOYBvbkCBwlZtGJlO7dNzyBz4KZhF7hK0ZePNGXlG7VPtUnou1sb50Kv8L0SP8zTbTDdG1vjl8KVc/xUB+Jm5m82KSaRvefVU+0f5ugRFiRZcKvSESDithYeob1KSM3xZQG/fGv1k+E45ocLELocWm4Kpv8ARLDfC/8Ax8R/+kco9F8Kpv1QYjUGoWq28usJtLWEZFPC03DBfuCcM8hyLj4lchbTqEI+mkSm6X074KsR7iir/wAJlqH6JLmN4igHVlbUMCpHMEWP0iJGY2Fp4iyXG7A4O5FYCnH1kHCKVGRu9TJpt4tTOQn1sD94SYhnmEjSx5aeC1Ds8wn1me6f9HzisGwQXqUz1ieNh2l9RL9THFaSIJTE8PbqEwV82EW0PkQfzE3fRz2zY/CoEqZcSgFh12brABuHWqbkftAnxk/p/wCz8kticIt761KY3g8WUfl/RwGysi1060dkNYgjcfEec3lPVsnjxs6jiEnctlIa5es0vb/Vy3bAac1rsB9aRir7f6j/AKLZ5J/9wT+FKUX2rTwt6W/C0ZwxFMELYAsWAAta9rjx1v6EDhE/VO5Kf+hwXGad6Qe2/H1VKUkTC8CVDPVHkz6L55b8iJ5xUqliWYkkkkliSSTqSSdSfGaHpdiUZkAsXF8xG+2lgfGXHQn2dvWZa2KBSiDcKRZqnody/wBeBVJVsjj3kmX+9yhvp2U7y1i0vss2AaOGas4s9a1r7wg3fM6zaMYoUAAAAACwA3ADcBOGMw1TOZpDIeK4FwxjNQx60YrLIJTzdVO6I0r4qo3wUQPWq9//AKZs5nehWGtRer/e1Dl/Ypjq19CVZvvzRT0XZkRipWNPK/jmqGtfjmd4eCIsSLLBQ0QhCCEQhCCEQhCCEQhCCFiulGC6vECoO7WsD4VUXT96mvzpeMiUNZtNqbOWtSam17NxHeUjVWU/EGAI8RMMoenUanVFnQgOBuIN8rr+qwFxyII3gzG7boiyTft0Ovf+fVXtFNvI8B1Hopdp0DALyhklAAQpNwu1aZvbfRHBYok1ENOpuzp2SfMDQzRZZzUoA7x68Y/HLJGcTDY9iTksKPZe6/8Ap8YcvJ0zf5Yv/ltW/wBrjbDjkTKT+9NmcAOZ9QDBcAOZ9ABJn6jUc/IeyeErgLYj5qi2L0MwOGYFUNapfv1O16gHQTUFo3Togbhb8fnOipkSSWSQ3ebntTJsuWaczvq4dXGC0lduFxI1emzstOn36hyKfh3ln+6t28wBxkmswVSWIAAJJOgAGpJ8Jb9F9kkXr1AQ7jKinfTp3B1HB2IDEcLKOBk/Z1EamYA/aMz7dU3NOImF3HgrzCYVaaKiCyoqqo5BRYD5CPQMJ6Cs9e6IsSLBCIQhBCIQhBCIQhBCIQhBCJUbf2EK6hlOWql8jWuNd6OBvQ2HkQCNRLeERJG2RpY4XBS2Pcx2Juq89w+JZGZKilWXvod633EHcyngdx8DcC0pqGF11H9b+UvNsbDp4gdq6uvcdbZ0vvGuhU8VOh+RmSxWHrYU3qCy/wB6l+qI/XBuafk115MZkKvZr6Y4mjEzzCuY52T9juXNWnUxOpjOG2sptnG/3l1B8bfyvLKiVfuMG8jr6jeJHjjZL9h91x5cz7gonUw6mTxRh1Ee+kTe9UDqYdTLD7P4SPWrU13sL8hqfkPziXU4YLuyHauiQnIKP1MZxFVUBLECwubkAADeWJ3CJU2kWcJSVix4KLvbmx7tMfrMfLlJmythqzhq9mZbsEU3pIwIys1++/EE6DgL6zsFE+p/i0/sdOnNdfKI/v8ABM7G2O1Zlq1lIpghqaMCC5Gq1KincoOqqdb2Y6gAasCAEWaympo6aPAz8k8yquWV0rrlIYQMJJTSIXhCCEXheEIIReF4QghF4XhCCEXheEIIReF4QghF4GEIIVJi+iNBiTTzUWOpNIgKTzNMgofPLfxlbX6O16eXK6VACSRkamzH3Rdcw/Aa3mthIclDTyHEWi/PQ+SkNqZWi18u1Y6hgsapC5WAVMt1qqyhrG5s1i3Dh6b51bGEPYVOBBzIBYe6NbliACTbid15r7QjP6bFoCfHolfVO/qPnVZQbPxTN2gqjMxOd3qXUAaZQlu8dADraOUejpHaq1Hdgq2VEFNGcg6kC7cvetprNPaEcbQU7cy2/fn6pJqZDobdyr0wK0lC0wQNdEFrsTcliB9Y/c5uNs54cAvluvJMJOAso5N1EQsVsSQciG9tbknNbTfb5TqnWIUX1JOuhFt40Fr2uPreSYQQohxh+A8efAX008x6SXCEE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7658" name="Picture 10" descr="inventore, emoticon - csp89425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4886" y="188640"/>
            <a:ext cx="2919114" cy="2520279"/>
          </a:xfrm>
          <a:prstGeom prst="rect">
            <a:avLst/>
          </a:prstGeom>
          <a:noFill/>
        </p:spPr>
      </p:pic>
      <p:sp>
        <p:nvSpPr>
          <p:cNvPr id="14" name="Rettangolo 13"/>
          <p:cNvSpPr/>
          <p:nvPr/>
        </p:nvSpPr>
        <p:spPr>
          <a:xfrm rot="20399455">
            <a:off x="5940152" y="5373216"/>
            <a:ext cx="2542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Grazie!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Legge 241 del 1990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Introduce  il principio di Trasparenza e di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Pubblicità: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All’ articolo 1, sui principi generali, </a:t>
            </a:r>
            <a:r>
              <a:rPr lang="it-IT" sz="3000" dirty="0" smtClean="0">
                <a:solidFill>
                  <a:srgbClr val="FF66FF"/>
                </a:solidFill>
              </a:rPr>
              <a:t>stabilisce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che </a:t>
            </a:r>
            <a:r>
              <a:rPr lang="it-IT" sz="3000" dirty="0" smtClean="0">
                <a:solidFill>
                  <a:srgbClr val="FF66FF"/>
                </a:solidFill>
              </a:rPr>
              <a:t>l’attività amministrativa persegue i </a:t>
            </a:r>
            <a:r>
              <a:rPr lang="it-IT" sz="3000" dirty="0" smtClean="0">
                <a:solidFill>
                  <a:srgbClr val="FF66FF"/>
                </a:solidFill>
              </a:rPr>
              <a:t>fini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determinati </a:t>
            </a:r>
            <a:r>
              <a:rPr lang="it-IT" sz="3000" dirty="0" smtClean="0">
                <a:solidFill>
                  <a:srgbClr val="FF66FF"/>
                </a:solidFill>
              </a:rPr>
              <a:t>dalla legge ed è retta da criteri </a:t>
            </a:r>
            <a:r>
              <a:rPr lang="it-IT" sz="3000" dirty="0" smtClean="0">
                <a:solidFill>
                  <a:srgbClr val="FF66FF"/>
                </a:solidFill>
              </a:rPr>
              <a:t>di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economicità</a:t>
            </a:r>
            <a:r>
              <a:rPr lang="it-IT" sz="3000" dirty="0" smtClean="0">
                <a:solidFill>
                  <a:srgbClr val="FF66FF"/>
                </a:solidFill>
              </a:rPr>
              <a:t>, di efficacia, </a:t>
            </a:r>
            <a:r>
              <a:rPr lang="it-IT" sz="3000" dirty="0" smtClean="0">
                <a:solidFill>
                  <a:srgbClr val="3399FF"/>
                </a:solidFill>
              </a:rPr>
              <a:t>di pubblicità </a:t>
            </a:r>
            <a:r>
              <a:rPr lang="it-IT" sz="3000" dirty="0" smtClean="0">
                <a:solidFill>
                  <a:srgbClr val="FF66FF"/>
                </a:solidFill>
              </a:rPr>
              <a:t>e </a:t>
            </a:r>
            <a:r>
              <a:rPr lang="it-IT" sz="3000" dirty="0" smtClean="0">
                <a:solidFill>
                  <a:srgbClr val="FF66FF"/>
                </a:solidFill>
              </a:rPr>
              <a:t>di</a:t>
            </a:r>
          </a:p>
          <a:p>
            <a:pPr>
              <a:buNone/>
            </a:pPr>
            <a:r>
              <a:rPr lang="it-IT" sz="3000" dirty="0" smtClean="0">
                <a:solidFill>
                  <a:srgbClr val="3399FF"/>
                </a:solidFill>
              </a:rPr>
              <a:t>trasparenza</a:t>
            </a:r>
            <a:r>
              <a:rPr lang="it-IT" sz="3000" dirty="0" smtClean="0">
                <a:solidFill>
                  <a:srgbClr val="FF66FF"/>
                </a:solidFill>
              </a:rPr>
              <a:t>, secondo le modalità previste </a:t>
            </a:r>
            <a:r>
              <a:rPr lang="it-IT" sz="3000" dirty="0" smtClean="0">
                <a:solidFill>
                  <a:srgbClr val="FF66FF"/>
                </a:solidFill>
              </a:rPr>
              <a:t>dalla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stessa</a:t>
            </a:r>
            <a:r>
              <a:rPr lang="it-IT" sz="3000" dirty="0" smtClean="0">
                <a:solidFill>
                  <a:srgbClr val="FF66FF"/>
                </a:solidFill>
              </a:rPr>
              <a:t>, dalle altre disposizioni che </a:t>
            </a:r>
            <a:r>
              <a:rPr lang="it-IT" sz="3000" dirty="0" smtClean="0">
                <a:solidFill>
                  <a:srgbClr val="FF66FF"/>
                </a:solidFill>
              </a:rPr>
              <a:t>disciplinano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singoli </a:t>
            </a:r>
            <a:r>
              <a:rPr lang="it-IT" sz="3000" dirty="0" smtClean="0">
                <a:solidFill>
                  <a:srgbClr val="FF66FF"/>
                </a:solidFill>
              </a:rPr>
              <a:t>procedimenti, nonché dai </a:t>
            </a:r>
            <a:r>
              <a:rPr lang="it-IT" sz="3000" dirty="0" smtClean="0">
                <a:solidFill>
                  <a:srgbClr val="FF66FF"/>
                </a:solidFill>
              </a:rPr>
              <a:t>principi</a:t>
            </a:r>
          </a:p>
          <a:p>
            <a:pPr>
              <a:buNone/>
            </a:pPr>
            <a:r>
              <a:rPr lang="it-IT" sz="3000" dirty="0" smtClean="0">
                <a:solidFill>
                  <a:srgbClr val="FF66FF"/>
                </a:solidFill>
              </a:rPr>
              <a:t>dell’ordinamento </a:t>
            </a:r>
            <a:r>
              <a:rPr lang="it-IT" sz="3000" dirty="0" smtClean="0">
                <a:solidFill>
                  <a:srgbClr val="FF66FF"/>
                </a:solidFill>
              </a:rPr>
              <a:t>comunitario.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Legge 241 del 1990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Introduce l’obbligo di </a:t>
            </a:r>
            <a:r>
              <a:rPr lang="it-IT" dirty="0" smtClean="0">
                <a:solidFill>
                  <a:srgbClr val="FF66FF"/>
                </a:solidFill>
              </a:rPr>
              <a:t>motivazione dei procedimenti</a:t>
            </a:r>
          </a:p>
          <a:p>
            <a:endParaRPr lang="it-IT" dirty="0" smtClean="0"/>
          </a:p>
          <a:p>
            <a:r>
              <a:rPr lang="it-IT" dirty="0" smtClean="0"/>
              <a:t>Introduce il </a:t>
            </a:r>
            <a:r>
              <a:rPr lang="it-IT" dirty="0" smtClean="0">
                <a:solidFill>
                  <a:srgbClr val="FF66FF"/>
                </a:solidFill>
              </a:rPr>
              <a:t>diritto di accesso </a:t>
            </a:r>
            <a:r>
              <a:rPr lang="it-IT" dirty="0" smtClean="0"/>
              <a:t>ai documenti amministrativi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D.P.R. 275/1999 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Regolamento autonomia scolastica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Il comma 7 dell’art. 14 </a:t>
            </a:r>
            <a:r>
              <a:rPr lang="it-IT" dirty="0" smtClean="0"/>
              <a:t>prevede </a:t>
            </a:r>
            <a:r>
              <a:rPr lang="it-IT" dirty="0" smtClean="0"/>
              <a:t>che “</a:t>
            </a:r>
            <a:r>
              <a:rPr lang="it-IT" i="1" dirty="0" smtClean="0"/>
              <a:t>I </a:t>
            </a:r>
            <a:r>
              <a:rPr lang="it-IT" i="1" dirty="0" smtClean="0"/>
              <a:t>provvedimenti</a:t>
            </a:r>
          </a:p>
          <a:p>
            <a:pPr>
              <a:buNone/>
            </a:pPr>
            <a:r>
              <a:rPr lang="it-IT" i="1" dirty="0" smtClean="0"/>
              <a:t>adottati </a:t>
            </a:r>
            <a:r>
              <a:rPr lang="it-IT" i="1" dirty="0" smtClean="0"/>
              <a:t>dalle istituzioni scolastiche, fatte salve </a:t>
            </a:r>
            <a:r>
              <a:rPr lang="it-IT" i="1" dirty="0" smtClean="0"/>
              <a:t>le</a:t>
            </a:r>
          </a:p>
          <a:p>
            <a:pPr>
              <a:buNone/>
            </a:pPr>
            <a:r>
              <a:rPr lang="it-IT" i="1" dirty="0" smtClean="0"/>
              <a:t>specifiche </a:t>
            </a:r>
            <a:r>
              <a:rPr lang="it-IT" i="1" dirty="0" smtClean="0"/>
              <a:t>disposizioni in materia di disciplina </a:t>
            </a:r>
            <a:r>
              <a:rPr lang="it-IT" i="1" dirty="0" smtClean="0"/>
              <a:t>del</a:t>
            </a:r>
          </a:p>
          <a:p>
            <a:pPr>
              <a:buNone/>
            </a:pPr>
            <a:r>
              <a:rPr lang="it-IT" i="1" dirty="0" smtClean="0"/>
              <a:t>personale </a:t>
            </a:r>
            <a:r>
              <a:rPr lang="it-IT" i="1" dirty="0" smtClean="0"/>
              <a:t>e degli studenti, divengono </a:t>
            </a:r>
            <a:r>
              <a:rPr lang="it-IT" i="1" dirty="0" smtClean="0">
                <a:solidFill>
                  <a:srgbClr val="FF66FF"/>
                </a:solidFill>
              </a:rPr>
              <a:t>definitivi </a:t>
            </a:r>
            <a:r>
              <a:rPr lang="it-IT" i="1" dirty="0" smtClean="0">
                <a:solidFill>
                  <a:srgbClr val="FF66FF"/>
                </a:solidFill>
              </a:rPr>
              <a:t>il</a:t>
            </a:r>
          </a:p>
          <a:p>
            <a:pPr>
              <a:buNone/>
            </a:pPr>
            <a:r>
              <a:rPr lang="it-IT" i="1" dirty="0" smtClean="0">
                <a:solidFill>
                  <a:srgbClr val="FF66FF"/>
                </a:solidFill>
              </a:rPr>
              <a:t>quindicesimo </a:t>
            </a:r>
            <a:r>
              <a:rPr lang="it-IT" i="1" dirty="0" smtClean="0">
                <a:solidFill>
                  <a:srgbClr val="FF66FF"/>
                </a:solidFill>
              </a:rPr>
              <a:t>giorno dalla data della loro </a:t>
            </a:r>
            <a:r>
              <a:rPr lang="it-IT" i="1" dirty="0" smtClean="0">
                <a:solidFill>
                  <a:srgbClr val="FF66FF"/>
                </a:solidFill>
              </a:rPr>
              <a:t>pubblicazione</a:t>
            </a:r>
          </a:p>
          <a:p>
            <a:pPr>
              <a:buNone/>
            </a:pPr>
            <a:r>
              <a:rPr lang="it-IT" i="1" dirty="0" smtClean="0">
                <a:solidFill>
                  <a:srgbClr val="FF66FF"/>
                </a:solidFill>
              </a:rPr>
              <a:t>nell'albo </a:t>
            </a:r>
            <a:r>
              <a:rPr lang="it-IT" i="1" dirty="0" smtClean="0">
                <a:solidFill>
                  <a:srgbClr val="FF66FF"/>
                </a:solidFill>
              </a:rPr>
              <a:t>della scuola. </a:t>
            </a:r>
            <a:r>
              <a:rPr lang="it-IT" i="1" dirty="0" smtClean="0"/>
              <a:t>Entro tale termine, chiunque </a:t>
            </a:r>
            <a:r>
              <a:rPr lang="it-IT" i="1" dirty="0" smtClean="0"/>
              <a:t>abbia</a:t>
            </a:r>
          </a:p>
          <a:p>
            <a:pPr>
              <a:buNone/>
            </a:pPr>
            <a:r>
              <a:rPr lang="it-IT" i="1" dirty="0" smtClean="0"/>
              <a:t>interesse </a:t>
            </a:r>
            <a:r>
              <a:rPr lang="it-IT" i="1" dirty="0" smtClean="0"/>
              <a:t>può proporre reclamo all'organo che </a:t>
            </a:r>
            <a:r>
              <a:rPr lang="it-IT" i="1" dirty="0" smtClean="0"/>
              <a:t>ha</a:t>
            </a:r>
          </a:p>
          <a:p>
            <a:pPr>
              <a:buNone/>
            </a:pPr>
            <a:r>
              <a:rPr lang="it-IT" i="1" dirty="0" smtClean="0"/>
              <a:t>adottato </a:t>
            </a:r>
            <a:r>
              <a:rPr lang="it-IT" i="1" dirty="0" smtClean="0"/>
              <a:t>l'atto, che deve pronunciarsi sul reclamo </a:t>
            </a:r>
            <a:r>
              <a:rPr lang="it-IT" i="1" dirty="0" smtClean="0"/>
              <a:t>stesso</a:t>
            </a:r>
          </a:p>
          <a:p>
            <a:pPr>
              <a:buNone/>
            </a:pPr>
            <a:r>
              <a:rPr lang="it-IT" i="1" dirty="0" smtClean="0"/>
              <a:t>nel </a:t>
            </a:r>
            <a:r>
              <a:rPr lang="it-IT" i="1" dirty="0" smtClean="0"/>
              <a:t>termine di trenta giorni, decorso il quale </a:t>
            </a:r>
            <a:r>
              <a:rPr lang="it-IT" i="1" dirty="0" smtClean="0"/>
              <a:t>l'atto</a:t>
            </a:r>
          </a:p>
          <a:p>
            <a:pPr>
              <a:buNone/>
            </a:pPr>
            <a:r>
              <a:rPr lang="it-IT" i="1" dirty="0" smtClean="0"/>
              <a:t>diviene </a:t>
            </a:r>
            <a:r>
              <a:rPr lang="it-IT" i="1" dirty="0" smtClean="0"/>
              <a:t>definitivo. Gli atti divengono altresì definitivi </a:t>
            </a:r>
            <a:r>
              <a:rPr lang="it-IT" i="1" dirty="0" smtClean="0"/>
              <a:t>a</a:t>
            </a:r>
          </a:p>
          <a:p>
            <a:pPr>
              <a:buNone/>
            </a:pPr>
            <a:r>
              <a:rPr lang="it-IT" i="1" dirty="0" smtClean="0"/>
              <a:t>seguito </a:t>
            </a:r>
            <a:r>
              <a:rPr lang="it-IT" i="1" dirty="0" smtClean="0"/>
              <a:t>della decisione sul reclamo</a:t>
            </a:r>
            <a:r>
              <a:rPr lang="it-IT" dirty="0" smtClean="0"/>
              <a:t>”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D.Lgs.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N. 82/2005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Codice Amministrazione Digitale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Introduce:</a:t>
            </a:r>
          </a:p>
          <a:p>
            <a:r>
              <a:rPr lang="it-IT" b="1" dirty="0" smtClean="0">
                <a:solidFill>
                  <a:srgbClr val="FF66FF"/>
                </a:solidFill>
              </a:rPr>
              <a:t>obbligo dei siti web per le PA</a:t>
            </a:r>
          </a:p>
          <a:p>
            <a:r>
              <a:rPr lang="it-IT" b="1" dirty="0" smtClean="0">
                <a:solidFill>
                  <a:srgbClr val="FF66FF"/>
                </a:solidFill>
              </a:rPr>
              <a:t>Esercizio telematico del diritto di accesso</a:t>
            </a:r>
          </a:p>
          <a:p>
            <a:pPr>
              <a:buNone/>
            </a:pPr>
            <a:r>
              <a:rPr lang="it-IT" dirty="0" smtClean="0"/>
              <a:t>Dopo l’introduzione dell’informatica nell’attività </a:t>
            </a:r>
            <a:r>
              <a:rPr lang="it-IT" dirty="0" smtClean="0"/>
              <a:t>amministrativa</a:t>
            </a:r>
          </a:p>
          <a:p>
            <a:pPr>
              <a:buNone/>
            </a:pPr>
            <a:r>
              <a:rPr lang="it-IT" dirty="0" smtClean="0"/>
              <a:t>e </a:t>
            </a:r>
            <a:r>
              <a:rPr lang="it-IT" dirty="0" smtClean="0"/>
              <a:t>il ripensamento sul ruolo del settore pubblico, </a:t>
            </a:r>
            <a:r>
              <a:rPr lang="it-IT" dirty="0" smtClean="0"/>
              <a:t>l'originario</a:t>
            </a:r>
          </a:p>
          <a:p>
            <a:pPr>
              <a:buNone/>
            </a:pPr>
            <a:r>
              <a:rPr lang="it-IT" dirty="0" smtClean="0"/>
              <a:t>concetto </a:t>
            </a:r>
            <a:r>
              <a:rPr lang="it-IT" dirty="0" smtClean="0"/>
              <a:t>di Trasparenza - circoscritto al diritto di accesso </a:t>
            </a:r>
            <a:r>
              <a:rPr lang="it-IT" dirty="0" smtClean="0"/>
              <a:t>agli</a:t>
            </a:r>
          </a:p>
          <a:p>
            <a:pPr>
              <a:buNone/>
            </a:pPr>
            <a:r>
              <a:rPr lang="it-IT" dirty="0" smtClean="0"/>
              <a:t>atti </a:t>
            </a:r>
            <a:r>
              <a:rPr lang="it-IT" dirty="0" smtClean="0"/>
              <a:t>e ai documenti per coloro che avessero specifico </a:t>
            </a:r>
            <a:r>
              <a:rPr lang="it-IT" dirty="0" smtClean="0"/>
              <a:t>e</a:t>
            </a:r>
          </a:p>
          <a:p>
            <a:pPr>
              <a:buNone/>
            </a:pPr>
            <a:r>
              <a:rPr lang="it-IT" dirty="0" smtClean="0"/>
              <a:t>concreto </a:t>
            </a:r>
            <a:r>
              <a:rPr lang="it-IT" dirty="0" smtClean="0"/>
              <a:t>interesse ha iniziato a dimostrarsi insufficiente.</a:t>
            </a:r>
          </a:p>
          <a:p>
            <a:pPr>
              <a:buNone/>
            </a:pPr>
            <a:r>
              <a:rPr lang="it-IT" dirty="0" smtClean="0"/>
              <a:t>Con </a:t>
            </a:r>
            <a:r>
              <a:rPr lang="it-IT" dirty="0" smtClean="0"/>
              <a:t>il Codice dell’Amministrazione Digitale (D. </a:t>
            </a:r>
            <a:r>
              <a:rPr lang="it-IT" dirty="0" err="1" smtClean="0"/>
              <a:t>Lgs</a:t>
            </a:r>
            <a:r>
              <a:rPr lang="it-IT" dirty="0" smtClean="0"/>
              <a:t>. n. </a:t>
            </a:r>
            <a:r>
              <a:rPr lang="it-IT" dirty="0" smtClean="0"/>
              <a:t>82/2005)</a:t>
            </a:r>
          </a:p>
          <a:p>
            <a:pPr>
              <a:buNone/>
            </a:pPr>
            <a:r>
              <a:rPr lang="it-IT" dirty="0" smtClean="0"/>
              <a:t>si </a:t>
            </a:r>
            <a:r>
              <a:rPr lang="it-IT" dirty="0" smtClean="0"/>
              <a:t>comincia ad affermare il principio per cui non c’è </a:t>
            </a:r>
            <a:r>
              <a:rPr lang="it-IT" dirty="0" smtClean="0"/>
              <a:t>vera</a:t>
            </a:r>
          </a:p>
          <a:p>
            <a:pPr>
              <a:buNone/>
            </a:pPr>
            <a:r>
              <a:rPr lang="it-IT" dirty="0" smtClean="0"/>
              <a:t>Trasparenza </a:t>
            </a:r>
            <a:r>
              <a:rPr lang="it-IT" dirty="0" smtClean="0"/>
              <a:t>se l’Amministrazione non rende pubbliche on </a:t>
            </a:r>
            <a:r>
              <a:rPr lang="it-IT" dirty="0" err="1" smtClean="0"/>
              <a:t>line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le </a:t>
            </a:r>
            <a:r>
              <a:rPr lang="it-IT" dirty="0" smtClean="0"/>
              <a:t>informazioni formate e raccolte nell’esercizio della </a:t>
            </a:r>
            <a:r>
              <a:rPr lang="it-IT" dirty="0" smtClean="0"/>
              <a:t>propria</a:t>
            </a:r>
          </a:p>
          <a:p>
            <a:pPr>
              <a:buNone/>
            </a:pPr>
            <a:r>
              <a:rPr lang="it-IT" dirty="0" smtClean="0"/>
              <a:t>attività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D.Lgs.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N. 82/2005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Codice Amministrazione Digitale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Con il decreto del Presidente del Consiglio</a:t>
            </a:r>
          </a:p>
          <a:p>
            <a:pPr>
              <a:buNone/>
            </a:pPr>
            <a:r>
              <a:rPr lang="it-IT" dirty="0" smtClean="0"/>
              <a:t>dei Ministri del 3 dicembre 2013 si dà finale</a:t>
            </a:r>
          </a:p>
          <a:p>
            <a:pPr>
              <a:buNone/>
            </a:pPr>
            <a:r>
              <a:rPr lang="it-IT" dirty="0" smtClean="0"/>
              <a:t>attuazione, con l’inserimento delle regole</a:t>
            </a:r>
          </a:p>
          <a:p>
            <a:pPr>
              <a:buNone/>
            </a:pPr>
            <a:r>
              <a:rPr lang="it-IT" dirty="0" smtClean="0"/>
              <a:t>tecniche, al completo </a:t>
            </a:r>
            <a:r>
              <a:rPr lang="it-IT" b="1" dirty="0" smtClean="0">
                <a:solidFill>
                  <a:srgbClr val="FF66FF"/>
                </a:solidFill>
              </a:rPr>
              <a:t>passaggio dal</a:t>
            </a:r>
          </a:p>
          <a:p>
            <a:pPr>
              <a:buNone/>
            </a:pPr>
            <a:r>
              <a:rPr lang="it-IT" b="1" dirty="0" smtClean="0">
                <a:solidFill>
                  <a:srgbClr val="FF66FF"/>
                </a:solidFill>
              </a:rPr>
              <a:t>cartaceo al digitale nelle PA </a:t>
            </a:r>
            <a:r>
              <a:rPr lang="it-IT" dirty="0" smtClean="0"/>
              <a:t>che dovrà</a:t>
            </a:r>
          </a:p>
          <a:p>
            <a:pPr>
              <a:buNone/>
            </a:pPr>
            <a:r>
              <a:rPr lang="it-IT" dirty="0" smtClean="0"/>
              <a:t>essere completato entro 36 mesi dalla</a:t>
            </a:r>
          </a:p>
          <a:p>
            <a:pPr>
              <a:buNone/>
            </a:pPr>
            <a:r>
              <a:rPr lang="it-IT" dirty="0" smtClean="0"/>
              <a:t>pubblicazione del decreto (giugno 2015-</a:t>
            </a:r>
          </a:p>
          <a:p>
            <a:pPr>
              <a:buNone/>
            </a:pPr>
            <a:r>
              <a:rPr lang="it-IT" dirty="0" smtClean="0"/>
              <a:t>fatture digitali, conservazione sostitutiva,</a:t>
            </a:r>
          </a:p>
          <a:p>
            <a:pPr>
              <a:buNone/>
            </a:pPr>
            <a:r>
              <a:rPr lang="it-IT" dirty="0" smtClean="0"/>
              <a:t>ecc).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D.Lgs.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150/2009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Riforma Brunetta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Introduce il principio di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66FF"/>
                </a:solidFill>
              </a:rPr>
              <a:t>Accessibilità totale</a:t>
            </a:r>
          </a:p>
          <a:p>
            <a:pPr>
              <a:buNone/>
            </a:pPr>
            <a:r>
              <a:rPr lang="it-IT" sz="2400" dirty="0" smtClean="0"/>
              <a:t>Trasparenza  intesa come “accessibilità totale </a:t>
            </a:r>
            <a:r>
              <a:rPr lang="it-IT" sz="2400" dirty="0" smtClean="0"/>
              <a:t>delle</a:t>
            </a:r>
          </a:p>
          <a:p>
            <a:pPr>
              <a:buNone/>
            </a:pPr>
            <a:r>
              <a:rPr lang="it-IT" sz="2400" dirty="0" smtClean="0"/>
              <a:t>informazioni </a:t>
            </a:r>
            <a:r>
              <a:rPr lang="it-IT" sz="2400" dirty="0" smtClean="0"/>
              <a:t>concernenti ogni aspetto </a:t>
            </a:r>
            <a:r>
              <a:rPr lang="it-IT" sz="2400" dirty="0" smtClean="0"/>
              <a:t>dell’organizzazione,</a:t>
            </a:r>
          </a:p>
          <a:p>
            <a:pPr>
              <a:buNone/>
            </a:pPr>
            <a:r>
              <a:rPr lang="it-IT" sz="2400" dirty="0" smtClean="0"/>
              <a:t>degli </a:t>
            </a:r>
            <a:r>
              <a:rPr lang="it-IT" sz="2400" dirty="0" smtClean="0"/>
              <a:t>indicatori relativi agli andamenti gestionali </a:t>
            </a:r>
            <a:r>
              <a:rPr lang="it-IT" sz="2400" dirty="0" smtClean="0"/>
              <a:t>e</a:t>
            </a:r>
          </a:p>
          <a:p>
            <a:pPr>
              <a:buNone/>
            </a:pPr>
            <a:r>
              <a:rPr lang="it-IT" sz="2400" dirty="0" smtClean="0"/>
              <a:t>all’utilizzo </a:t>
            </a:r>
            <a:r>
              <a:rPr lang="it-IT" sz="2400" dirty="0" smtClean="0"/>
              <a:t>delle risorse per il perseguimento delle </a:t>
            </a:r>
            <a:r>
              <a:rPr lang="it-IT" sz="2400" dirty="0" smtClean="0"/>
              <a:t>funzioni</a:t>
            </a:r>
          </a:p>
          <a:p>
            <a:pPr>
              <a:buNone/>
            </a:pPr>
            <a:r>
              <a:rPr lang="it-IT" sz="2400" dirty="0" smtClean="0"/>
              <a:t>istituzionali</a:t>
            </a:r>
            <a:r>
              <a:rPr lang="it-IT" sz="2400" dirty="0" smtClean="0"/>
              <a:t>, dei risultati dell’attività di misurazione </a:t>
            </a:r>
            <a:r>
              <a:rPr lang="it-IT" sz="2400" dirty="0" smtClean="0"/>
              <a:t>e</a:t>
            </a:r>
          </a:p>
          <a:p>
            <a:pPr>
              <a:buNone/>
            </a:pPr>
            <a:r>
              <a:rPr lang="it-IT" sz="2400" dirty="0" err="1" smtClean="0"/>
              <a:t>Vautazione</a:t>
            </a:r>
            <a:r>
              <a:rPr lang="it-IT" sz="2400" dirty="0" smtClean="0"/>
              <a:t>, allo scopo </a:t>
            </a:r>
            <a:r>
              <a:rPr lang="it-IT" sz="2400" dirty="0" smtClean="0"/>
              <a:t>di favorire forme diffuse </a:t>
            </a:r>
            <a:r>
              <a:rPr lang="it-IT" sz="2400" dirty="0" smtClean="0"/>
              <a:t>di</a:t>
            </a:r>
          </a:p>
          <a:p>
            <a:pPr>
              <a:buNone/>
            </a:pPr>
            <a:r>
              <a:rPr lang="it-IT" sz="2400" dirty="0" smtClean="0"/>
              <a:t>controllo </a:t>
            </a:r>
            <a:r>
              <a:rPr lang="it-IT" sz="2400" dirty="0" smtClean="0"/>
              <a:t>del rispetto dei principi di buon andamento </a:t>
            </a:r>
            <a:r>
              <a:rPr lang="it-IT" sz="2400" dirty="0" smtClean="0"/>
              <a:t>e</a:t>
            </a:r>
          </a:p>
          <a:p>
            <a:pPr>
              <a:buNone/>
            </a:pPr>
            <a:r>
              <a:rPr lang="it-IT" sz="2400" dirty="0" smtClean="0"/>
              <a:t>imparzialità</a:t>
            </a:r>
            <a:endParaRPr lang="it-IT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326</TotalTime>
  <Words>2700</Words>
  <Application>Microsoft Office PowerPoint</Application>
  <PresentationFormat>Presentazione su schermo (4:3)</PresentationFormat>
  <Paragraphs>417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Solstizio</vt:lpstr>
      <vt:lpstr>Diapositiva 1</vt:lpstr>
      <vt:lpstr>Il principio cardine: Legge n. 241</vt:lpstr>
      <vt:lpstr>L’evoluzione della disciplina del rapporto tra PA e cittadino</vt:lpstr>
      <vt:lpstr>Legge 241 del 1990</vt:lpstr>
      <vt:lpstr>Legge 241 del 1990</vt:lpstr>
      <vt:lpstr>D.P.R. 275/1999  Regolamento autonomia scolastica</vt:lpstr>
      <vt:lpstr>D.Lgs. N. 82/2005 Codice Amministrazione Digitale</vt:lpstr>
      <vt:lpstr>D.Lgs. N. 82/2005 Codice Amministrazione Digitale</vt:lpstr>
      <vt:lpstr>D.Lgs. 150/2009 Riforma Brunetta</vt:lpstr>
      <vt:lpstr>Legge 69/2009</vt:lpstr>
      <vt:lpstr>D. Lgs. n. 33/2013</vt:lpstr>
      <vt:lpstr>PUBBLICITA’ LEGALE (Albo scuola)</vt:lpstr>
      <vt:lpstr>PUBBLICITA’ LEGALE (Albo scuola)</vt:lpstr>
      <vt:lpstr>PUBBLICITA’ LEGALE Cosa pubblicare</vt:lpstr>
      <vt:lpstr>Cosa pubblicare</vt:lpstr>
      <vt:lpstr>Diapositiva 16</vt:lpstr>
      <vt:lpstr>Diapositiva 17</vt:lpstr>
      <vt:lpstr>Diapositiva 18</vt:lpstr>
      <vt:lpstr>PUBBLICITA’ LEGALE (Albo scuola)</vt:lpstr>
      <vt:lpstr>PUBBLICITA’ LEGALE come pubblicarlo?</vt:lpstr>
      <vt:lpstr>Diapositiva 21</vt:lpstr>
      <vt:lpstr>Indicazioni operative</vt:lpstr>
      <vt:lpstr>Diapositiva 23</vt:lpstr>
      <vt:lpstr>Diapositiva 24</vt:lpstr>
      <vt:lpstr>La firma digitale</vt:lpstr>
      <vt:lpstr>Trasparenza</vt:lpstr>
      <vt:lpstr>Trasparenza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obblighi di pubblicazione</vt:lpstr>
      <vt:lpstr>Trasparenza modalita’ di pubblicazione</vt:lpstr>
      <vt:lpstr>Trasparenza modalita’ di pubblicazione</vt:lpstr>
      <vt:lpstr>Diapositiva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dsga</dc:creator>
  <cp:lastModifiedBy>dsga</cp:lastModifiedBy>
  <cp:revision>74</cp:revision>
  <dcterms:created xsi:type="dcterms:W3CDTF">2014-05-30T06:14:23Z</dcterms:created>
  <dcterms:modified xsi:type="dcterms:W3CDTF">2014-05-30T11:41:09Z</dcterms:modified>
</cp:coreProperties>
</file>